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8.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0.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40" r:id="rId5"/>
    <p:sldMasterId id="2147483865" r:id="rId6"/>
    <p:sldMasterId id="2147483902" r:id="rId7"/>
    <p:sldMasterId id="2147484013" r:id="rId8"/>
    <p:sldMasterId id="2147484031" r:id="rId9"/>
    <p:sldMasterId id="2147483972" r:id="rId10"/>
    <p:sldMasterId id="2147484963" r:id="rId11"/>
    <p:sldMasterId id="2147484968" r:id="rId12"/>
    <p:sldMasterId id="2147483774" r:id="rId13"/>
    <p:sldMasterId id="2147483745" r:id="rId14"/>
  </p:sldMasterIdLst>
  <p:notesMasterIdLst>
    <p:notesMasterId r:id="rId38"/>
  </p:notesMasterIdLst>
  <p:handoutMasterIdLst>
    <p:handoutMasterId r:id="rId39"/>
  </p:handoutMasterIdLst>
  <p:sldIdLst>
    <p:sldId id="2053" r:id="rId15"/>
    <p:sldId id="2076137357" r:id="rId16"/>
    <p:sldId id="2076137358" r:id="rId17"/>
    <p:sldId id="2066" r:id="rId18"/>
    <p:sldId id="2068" r:id="rId19"/>
    <p:sldId id="2069" r:id="rId20"/>
    <p:sldId id="2076" r:id="rId21"/>
    <p:sldId id="2074" r:id="rId22"/>
    <p:sldId id="2075" r:id="rId23"/>
    <p:sldId id="2079" r:id="rId24"/>
    <p:sldId id="2077" r:id="rId25"/>
    <p:sldId id="2071" r:id="rId26"/>
    <p:sldId id="2073" r:id="rId27"/>
    <p:sldId id="2067" r:id="rId28"/>
    <p:sldId id="2056" r:id="rId29"/>
    <p:sldId id="2070" r:id="rId30"/>
    <p:sldId id="2080" r:id="rId31"/>
    <p:sldId id="2081" r:id="rId32"/>
    <p:sldId id="2082" r:id="rId33"/>
    <p:sldId id="2083" r:id="rId34"/>
    <p:sldId id="2084" r:id="rId35"/>
    <p:sldId id="2085" r:id="rId36"/>
    <p:sldId id="2064"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ark presentation" id="{F186F5CB-70E3-4CFC-8EF3-1F9F1ABDC3D5}">
          <p14:sldIdLst>
            <p14:sldId id="2053"/>
            <p14:sldId id="2076137357"/>
            <p14:sldId id="2076137358"/>
            <p14:sldId id="2066"/>
            <p14:sldId id="2068"/>
            <p14:sldId id="2069"/>
            <p14:sldId id="2076"/>
            <p14:sldId id="2074"/>
            <p14:sldId id="2075"/>
            <p14:sldId id="2079"/>
            <p14:sldId id="2077"/>
            <p14:sldId id="2071"/>
            <p14:sldId id="2073"/>
            <p14:sldId id="2067"/>
            <p14:sldId id="2056"/>
            <p14:sldId id="2070"/>
            <p14:sldId id="2080"/>
            <p14:sldId id="2081"/>
            <p14:sldId id="2082"/>
            <p14:sldId id="2083"/>
            <p14:sldId id="2084"/>
            <p14:sldId id="2085"/>
            <p14:sldId id="20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43A5E"/>
    <a:srgbClr val="00D8CC"/>
    <a:srgbClr val="000000"/>
    <a:srgbClr val="50E6FF"/>
    <a:srgbClr val="0069BA"/>
    <a:srgbClr val="9BF00B"/>
    <a:srgbClr val="0F780F"/>
    <a:srgbClr val="107E10"/>
    <a:srgbClr val="0E70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02" autoAdjust="0"/>
  </p:normalViewPr>
  <p:slideViewPr>
    <p:cSldViewPr snapToGrid="0">
      <p:cViewPr varScale="1">
        <p:scale>
          <a:sx n="90" d="100"/>
          <a:sy n="90" d="100"/>
        </p:scale>
        <p:origin x="33" y="5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10/20/2020 11:31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10/20/2020 11:31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7695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62735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62735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63713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409591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409591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62735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563713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63713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563713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70586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27939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63713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409591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wrap, let me share some final though.</a:t>
            </a:r>
          </a:p>
          <a:p>
            <a:endParaRPr lang="en-US"/>
          </a:p>
          <a:p>
            <a:r>
              <a:rPr lang="en-US"/>
              <a:t>First, your feedback about today’s session is priceless. It enable the Microsoft OCP team ensure we are adding value to you—our most valuable MSUS Partner—by providing the resources to build Azure-focused practices.</a:t>
            </a:r>
          </a:p>
          <a:p>
            <a:endParaRPr lang="en-US"/>
          </a:p>
          <a:p>
            <a:r>
              <a:rPr lang="en-US"/>
              <a:t>Second, we encourage you to join the MSUS Partner Yammer Community to engage with +20k members via groups tailored to your needs.</a:t>
            </a:r>
          </a:p>
          <a:p>
            <a:endParaRPr lang="en-US"/>
          </a:p>
          <a:p>
            <a:r>
              <a:rPr lang="en-US"/>
              <a:t>Third, engage with the Cloud Enablement Desk or with Cloud Solution Architects to explore how to build solutions using Azure to solve the most critical customers’ challenges.</a:t>
            </a:r>
          </a:p>
        </p:txBody>
      </p:sp>
      <p:sp>
        <p:nvSpPr>
          <p:cNvPr id="4" name="Slide Number Placeholder 3"/>
          <p:cNvSpPr>
            <a:spLocks noGrp="1"/>
          </p:cNvSpPr>
          <p:nvPr>
            <p:ph type="sldNum" sz="quarter" idx="5"/>
          </p:nvPr>
        </p:nvSpPr>
        <p:spPr/>
        <p:txBody>
          <a:bodyPr/>
          <a:lstStyle/>
          <a:p>
            <a:fld id="{CD493308-1CCD-4083-9427-1DD59259FBE4}" type="slidenum">
              <a:rPr lang="en-US" smtClean="0"/>
              <a:t>23</a:t>
            </a:fld>
            <a:endParaRPr lang="en-US"/>
          </a:p>
        </p:txBody>
      </p:sp>
    </p:spTree>
    <p:extLst>
      <p:ext uri="{BB962C8B-B14F-4D97-AF65-F5344CB8AC3E}">
        <p14:creationId xmlns:p14="http://schemas.microsoft.com/office/powerpoint/2010/main" val="1929889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62735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227939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662735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8929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89295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89295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10/20/2020 11:31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789295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2.tif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2.tif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7.xml"/><Relationship Id="rId4" Type="http://schemas.openxmlformats.org/officeDocument/2006/relationships/image" Target="../media/image23.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7.xml"/><Relationship Id="rId4" Type="http://schemas.openxmlformats.org/officeDocument/2006/relationships/image" Target="../media/image23.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emf"/><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a:t>Agenda</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Text layout with bulleted text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2283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
        <p:nvSpPr>
          <p:cNvPr id="2" name="Rectangle 1">
            <a:extLst>
              <a:ext uri="{FF2B5EF4-FFF2-40B4-BE49-F238E27FC236}">
                <a16:creationId xmlns:a16="http://schemas.microsoft.com/office/drawing/2014/main" id="{5731DF0C-E1D2-4C63-820D-7F99D19CEE0E}"/>
              </a:ext>
            </a:extLst>
          </p:cNvPr>
          <p:cNvSpPr/>
          <p:nvPr userDrawn="1"/>
        </p:nvSpPr>
        <p:spPr bwMode="auto">
          <a:xfrm>
            <a:off x="5645426" y="0"/>
            <a:ext cx="6546574"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771859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08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866DF2A-010E-4418-A67F-8FA150075153}"/>
              </a:ext>
            </a:extLst>
          </p:cNvPr>
          <p:cNvSpPr>
            <a:spLocks noGrp="1"/>
          </p:cNvSpPr>
          <p:nvPr>
            <p:ph type="body" sz="quarter" idx="10"/>
          </p:nvPr>
        </p:nvSpPr>
        <p:spPr>
          <a:xfrm>
            <a:off x="584200" y="1080244"/>
            <a:ext cx="11018838" cy="246221"/>
          </a:xfrm>
        </p:spPr>
        <p:txBody>
          <a:bodyPr/>
          <a:lstStyle>
            <a:lvl1pPr marL="0" indent="0">
              <a:buNone/>
              <a:defRPr lang="en-US" sz="1600" b="0" kern="1200" spc="0" baseline="0" dirty="0" smtClean="0">
                <a:solidFill>
                  <a:schemeClr val="tx1"/>
                </a:solidFill>
                <a:latin typeface="+mj-lt"/>
                <a:ea typeface="+mn-ea"/>
                <a:cs typeface="Segoe UI" panose="020B0502040204020203" pitchFamily="34" charset="0"/>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64730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36279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67951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0066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841061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25653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37721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3577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ilustration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a:noFill/>
        </p:spPr>
        <p:txBody>
          <a:bodyPr anchor="b"/>
          <a:lstStyle>
            <a:lvl1pPr>
              <a:defRPr>
                <a:solidFill>
                  <a:schemeClr val="bg1"/>
                </a:solidFill>
              </a:defRPr>
            </a:lvl1pPr>
          </a:lstStyle>
          <a:p>
            <a:r>
              <a:rPr lang="cs-CZ"/>
              <a:t>Section</a:t>
            </a:r>
            <a:r>
              <a:rPr lang="en-US"/>
              <a:t> </a:t>
            </a:r>
            <a:r>
              <a:rPr lang="cs-CZ"/>
              <a:t>ilustration layout</a:t>
            </a:r>
            <a:endParaRPr lang="en-US"/>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a:noFill/>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2" name="Obrázek 1" descr="Obsah obrázku stůl, počítač, oblek, stojící&#10;&#10;Popis byl vytvořen automaticky">
            <a:extLst>
              <a:ext uri="{FF2B5EF4-FFF2-40B4-BE49-F238E27FC236}">
                <a16:creationId xmlns:a16="http://schemas.microsoft.com/office/drawing/2014/main" id="{C3D1F27C-F28F-419E-BF0E-597C3939C4BC}"/>
              </a:ext>
            </a:extLst>
          </p:cNvPr>
          <p:cNvPicPr>
            <a:picLocks noChangeAspect="1"/>
          </p:cNvPicPr>
          <p:nvPr userDrawn="1"/>
        </p:nvPicPr>
        <p:blipFill>
          <a:blip r:embed="rId2"/>
          <a:stretch>
            <a:fillRect/>
          </a:stretch>
        </p:blipFill>
        <p:spPr>
          <a:xfrm flipH="1">
            <a:off x="5761422" y="996571"/>
            <a:ext cx="5548836" cy="5077938"/>
          </a:xfrm>
          <a:prstGeom prst="rect">
            <a:avLst/>
          </a:prstGeom>
        </p:spPr>
      </p:pic>
    </p:spTree>
    <p:extLst>
      <p:ext uri="{BB962C8B-B14F-4D97-AF65-F5344CB8AC3E}">
        <p14:creationId xmlns:p14="http://schemas.microsoft.com/office/powerpoint/2010/main" val="9126837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4098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10100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827009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478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65976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209061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053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35121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862696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08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two imag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Title </a:t>
            </a:r>
            <a:r>
              <a:rPr lang="cs-CZ"/>
              <a:t>two image layout placeholders</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solidFill>
                  <a:schemeClr val="bg1"/>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noFill/>
        </p:spPr>
        <p:txBody>
          <a:bodyPr vert="horz" wrap="square" lIns="0" tIns="0" rIns="0" bIns="118872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solidFill>
                  <a:schemeClr val="bg1"/>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noFill/>
        </p:spPr>
        <p:txBody>
          <a:bodyPr vert="horz" wrap="square" lIns="0" tIns="0" rIns="0" bIns="118872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5840988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778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5570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6637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99269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794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716505454"/>
      </p:ext>
    </p:extLst>
  </p:cSld>
  <p:clrMapOvr>
    <a:masterClrMapping/>
  </p:clrMapOvr>
  <p:transition>
    <p:fade/>
  </p:transition>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84779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2301858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129523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577408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imag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Title </a:t>
            </a:r>
            <a:r>
              <a:rPr lang="cs-CZ"/>
              <a:t>two image layout</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solidFill>
                  <a:schemeClr val="bg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solidFill>
                  <a:schemeClr val="bg1"/>
                </a:solidFill>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pic>
        <p:nvPicPr>
          <p:cNvPr id="2" name="Zástupný symbol obrázku 4" descr="Obsah obrázku hračka, panenka, počítač, místnost&#10;&#10;Popis byl vytvořen automaticky">
            <a:extLst>
              <a:ext uri="{FF2B5EF4-FFF2-40B4-BE49-F238E27FC236}">
                <a16:creationId xmlns:a16="http://schemas.microsoft.com/office/drawing/2014/main" id="{A5B8BE14-414A-4E77-BEFD-7924016F5A95}"/>
              </a:ext>
            </a:extLst>
          </p:cNvPr>
          <p:cNvPicPr>
            <a:picLocks noChangeAspect="1"/>
          </p:cNvPicPr>
          <p:nvPr userDrawn="1"/>
        </p:nvPicPr>
        <p:blipFill>
          <a:blip r:embed="rId2"/>
          <a:stretch>
            <a:fillRect/>
          </a:stretch>
        </p:blipFill>
        <p:spPr>
          <a:xfrm>
            <a:off x="1074464" y="2598441"/>
            <a:ext cx="4386998" cy="2133626"/>
          </a:xfrm>
          <a:prstGeom prst="rect">
            <a:avLst/>
          </a:prstGeom>
        </p:spPr>
      </p:pic>
      <p:pic>
        <p:nvPicPr>
          <p:cNvPr id="5" name="Zástupný symbol obrázku 4">
            <a:extLst>
              <a:ext uri="{FF2B5EF4-FFF2-40B4-BE49-F238E27FC236}">
                <a16:creationId xmlns:a16="http://schemas.microsoft.com/office/drawing/2014/main" id="{A9F80E94-3D9C-4284-85C1-B5A114DF27AA}"/>
              </a:ext>
            </a:extLst>
          </p:cNvPr>
          <p:cNvPicPr>
            <a:picLocks noChangeAspect="1"/>
          </p:cNvPicPr>
          <p:nvPr userDrawn="1"/>
        </p:nvPicPr>
        <p:blipFill>
          <a:blip r:embed="rId3"/>
          <a:srcRect/>
          <a:stretch/>
        </p:blipFill>
        <p:spPr bwMode="ltGray">
          <a:xfrm>
            <a:off x="7496722" y="2359999"/>
            <a:ext cx="2852593" cy="2610510"/>
          </a:xfrm>
          <a:prstGeom prst="rect">
            <a:avLst/>
          </a:prstGeom>
          <a:noFill/>
        </p:spPr>
      </p:pic>
    </p:spTree>
    <p:extLst>
      <p:ext uri="{BB962C8B-B14F-4D97-AF65-F5344CB8AC3E}">
        <p14:creationId xmlns:p14="http://schemas.microsoft.com/office/powerpoint/2010/main" val="29960952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0116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2761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3022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726162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03211491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1920395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1564834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791036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480056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8838700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slide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D8CC"/>
                </a:solidFill>
                <a:effectLst/>
                <a:latin typeface="+mj-lt"/>
                <a:ea typeface="+mn-ea"/>
                <a:cs typeface="Segoe UI" pitchFamily="34" charset="0"/>
              </a:defRPr>
            </a:lvl1pPr>
          </a:lstStyle>
          <a:p>
            <a:r>
              <a:rPr lang="cs-CZ"/>
              <a:t>Section</a:t>
            </a:r>
            <a:r>
              <a:rPr lang="en-US"/>
              <a:t>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21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0751702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716505454"/>
      </p:ext>
    </p:extLst>
  </p:cSld>
  <p:clrMapOvr>
    <a:masterClrMapping/>
  </p:clrMapOvr>
  <p:transition>
    <p:fade/>
  </p:transition>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014879112"/>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354305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2128174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27008373"/>
      </p:ext>
    </p:extLst>
  </p:cSld>
  <p:clrMapOvr>
    <a:masterClrMapping/>
  </p:clrMapOvr>
  <p:transition>
    <p:fade/>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251776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54835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4191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62550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D8C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063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94688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96859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a:srcRect r="10789" b="10795"/>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180871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97902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203055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916074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10/20/2020</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418129913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5200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9789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24758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79462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146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402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0857022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582240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973497669"/>
      </p:ext>
    </p:extLst>
  </p:cSld>
  <p:clrMapOvr>
    <a:masterClrMapping/>
  </p:clrMapOvr>
  <p:transition>
    <p:fade/>
  </p:transition>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0450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9021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5974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949379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7334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lastní rozlože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FCF50CC-247C-4EC8-B2EC-C497ECF1F9D5}"/>
              </a:ext>
            </a:extLst>
          </p:cNvPr>
          <p:cNvSpPr>
            <a:spLocks noGrp="1"/>
          </p:cNvSpPr>
          <p:nvPr>
            <p:ph type="title" hasCustomPrompt="1"/>
          </p:nvPr>
        </p:nvSpPr>
        <p:spPr/>
        <p:txBody>
          <a:bodyPr/>
          <a:lstStyle>
            <a:lvl1pPr>
              <a:defRPr/>
            </a:lvl1pPr>
          </a:lstStyle>
          <a:p>
            <a:r>
              <a:rPr lang="cs-CZ"/>
              <a:t>Before you go</a:t>
            </a:r>
          </a:p>
        </p:txBody>
      </p:sp>
      <p:sp>
        <p:nvSpPr>
          <p:cNvPr id="3" name="Rectangle 9">
            <a:extLst>
              <a:ext uri="{FF2B5EF4-FFF2-40B4-BE49-F238E27FC236}">
                <a16:creationId xmlns:a16="http://schemas.microsoft.com/office/drawing/2014/main" id="{771B873F-83FB-4042-A8F5-66868A343D62}"/>
              </a:ext>
            </a:extLst>
          </p:cNvPr>
          <p:cNvSpPr/>
          <p:nvPr userDrawn="1"/>
        </p:nvSpPr>
        <p:spPr bwMode="auto">
          <a:xfrm>
            <a:off x="4143575" y="1487084"/>
            <a:ext cx="3840480" cy="4591935"/>
          </a:xfrm>
          <a:prstGeom prst="rect">
            <a:avLst/>
          </a:prstGeom>
          <a:solidFill>
            <a:srgbClr val="89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200"/>
              </a:spcBef>
              <a:spcAft>
                <a:spcPts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10">
            <a:extLst>
              <a:ext uri="{FF2B5EF4-FFF2-40B4-BE49-F238E27FC236}">
                <a16:creationId xmlns:a16="http://schemas.microsoft.com/office/drawing/2014/main" id="{E7F12DBA-07A3-4789-8FCE-6E2B4BA8DC06}"/>
              </a:ext>
            </a:extLst>
          </p:cNvPr>
          <p:cNvSpPr/>
          <p:nvPr userDrawn="1"/>
        </p:nvSpPr>
        <p:spPr bwMode="auto">
          <a:xfrm>
            <a:off x="209472" y="1487084"/>
            <a:ext cx="3840480" cy="4591935"/>
          </a:xfrm>
          <a:prstGeom prst="rect">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200"/>
              </a:spcBef>
              <a:spcAft>
                <a:spcPts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11">
            <a:extLst>
              <a:ext uri="{FF2B5EF4-FFF2-40B4-BE49-F238E27FC236}">
                <a16:creationId xmlns:a16="http://schemas.microsoft.com/office/drawing/2014/main" id="{076611D0-CEC4-4E75-BC6D-A392A729C12B}"/>
              </a:ext>
            </a:extLst>
          </p:cNvPr>
          <p:cNvSpPr/>
          <p:nvPr userDrawn="1"/>
        </p:nvSpPr>
        <p:spPr bwMode="auto">
          <a:xfrm>
            <a:off x="8077679" y="1487084"/>
            <a:ext cx="3840480" cy="4591935"/>
          </a:xfrm>
          <a:prstGeom prst="rect">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200"/>
              </a:spcBef>
              <a:spcAft>
                <a:spcPts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lemarketer_E7B9" title="Icon of a person wearing a headset">
            <a:extLst>
              <a:ext uri="{FF2B5EF4-FFF2-40B4-BE49-F238E27FC236}">
                <a16:creationId xmlns:a16="http://schemas.microsoft.com/office/drawing/2014/main" id="{6BA0E6F1-D5DA-4194-9EBE-93FEDA81A272}"/>
              </a:ext>
            </a:extLst>
          </p:cNvPr>
          <p:cNvSpPr>
            <a:spLocks noChangeAspect="1" noEditPoints="1"/>
          </p:cNvSpPr>
          <p:nvPr userDrawn="1"/>
        </p:nvSpPr>
        <p:spPr bwMode="auto">
          <a:xfrm>
            <a:off x="9515516" y="3042716"/>
            <a:ext cx="1150065" cy="137160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28575" cap="sq">
            <a:solidFill>
              <a:srgbClr val="0359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mail" title="Icon of an envelope">
            <a:extLst>
              <a:ext uri="{FF2B5EF4-FFF2-40B4-BE49-F238E27FC236}">
                <a16:creationId xmlns:a16="http://schemas.microsoft.com/office/drawing/2014/main" id="{63741A42-7A9A-4B7A-986C-ED81819E8365}"/>
              </a:ext>
            </a:extLst>
          </p:cNvPr>
          <p:cNvSpPr>
            <a:spLocks noChangeAspect="1" noEditPoints="1"/>
          </p:cNvSpPr>
          <p:nvPr userDrawn="1"/>
        </p:nvSpPr>
        <p:spPr bwMode="auto">
          <a:xfrm>
            <a:off x="4408773" y="630125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 name="TextBox 15">
            <a:extLst>
              <a:ext uri="{FF2B5EF4-FFF2-40B4-BE49-F238E27FC236}">
                <a16:creationId xmlns:a16="http://schemas.microsoft.com/office/drawing/2014/main" id="{FE222480-D02D-4FF8-AF78-2366F3FEBE21}"/>
              </a:ext>
            </a:extLst>
          </p:cNvPr>
          <p:cNvSpPr txBox="1"/>
          <p:nvPr userDrawn="1"/>
        </p:nvSpPr>
        <p:spPr>
          <a:xfrm>
            <a:off x="4777561" y="6270812"/>
            <a:ext cx="3125001" cy="307777"/>
          </a:xfrm>
          <a:prstGeom prst="rect">
            <a:avLst/>
          </a:prstGeom>
          <a:noFill/>
        </p:spPr>
        <p:txBody>
          <a:bodyPr wrap="square">
            <a:spAutoFit/>
          </a:bodyPr>
          <a:lstStyle/>
          <a:p>
            <a:pPr algn="ctr"/>
            <a:r>
              <a:rPr lang="en-US" sz="1400">
                <a:solidFill>
                  <a:schemeClr val="bg1"/>
                </a:solidFill>
                <a:latin typeface="+mj-lt"/>
                <a:ea typeface="Segoe UI" pitchFamily="34" charset="0"/>
                <a:cs typeface="Segoe UI" pitchFamily="34" charset="0"/>
              </a:rPr>
              <a:t>USOCPEnablement@Microsoft.com</a:t>
            </a:r>
            <a:endParaRPr lang="en-US" sz="1400">
              <a:solidFill>
                <a:schemeClr val="bg1"/>
              </a:solidFill>
            </a:endParaRPr>
          </a:p>
        </p:txBody>
      </p:sp>
      <p:sp>
        <p:nvSpPr>
          <p:cNvPr id="9" name="manager" title="Icon of three people with lines connecting them">
            <a:extLst>
              <a:ext uri="{FF2B5EF4-FFF2-40B4-BE49-F238E27FC236}">
                <a16:creationId xmlns:a16="http://schemas.microsoft.com/office/drawing/2014/main" id="{6677D9DE-2748-4E3B-968D-6499BDF89EEB}"/>
              </a:ext>
            </a:extLst>
          </p:cNvPr>
          <p:cNvSpPr>
            <a:spLocks noChangeAspect="1" noEditPoints="1"/>
          </p:cNvSpPr>
          <p:nvPr userDrawn="1"/>
        </p:nvSpPr>
        <p:spPr bwMode="auto">
          <a:xfrm>
            <a:off x="5492279" y="3042716"/>
            <a:ext cx="1360800" cy="137160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8575" cap="sq">
            <a:solidFill>
              <a:srgbClr val="0359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17">
            <a:extLst>
              <a:ext uri="{FF2B5EF4-FFF2-40B4-BE49-F238E27FC236}">
                <a16:creationId xmlns:a16="http://schemas.microsoft.com/office/drawing/2014/main" id="{532BAEAD-ABA8-4FA5-8594-6B190FBDB8B4}"/>
              </a:ext>
            </a:extLst>
          </p:cNvPr>
          <p:cNvSpPr txBox="1"/>
          <p:nvPr userDrawn="1"/>
        </p:nvSpPr>
        <p:spPr>
          <a:xfrm>
            <a:off x="209472" y="4876819"/>
            <a:ext cx="3840479" cy="707886"/>
          </a:xfrm>
          <a:prstGeom prst="rect">
            <a:avLst/>
          </a:prstGeom>
          <a:noFill/>
        </p:spPr>
        <p:txBody>
          <a:bodyPr wrap="square">
            <a:spAutoFit/>
          </a:bodyPr>
          <a:lstStyle/>
          <a:p>
            <a:pPr algn="ctr"/>
            <a:r>
              <a:rPr lang="en-US" sz="2000">
                <a:solidFill>
                  <a:srgbClr val="1070C4"/>
                </a:solidFill>
              </a:rPr>
              <a:t>Please fill out survey</a:t>
            </a:r>
          </a:p>
          <a:p>
            <a:pPr algn="ctr"/>
            <a:r>
              <a:rPr lang="en-US" sz="2000">
                <a:solidFill>
                  <a:srgbClr val="1070C4"/>
                </a:solidFill>
              </a:rPr>
              <a:t>(right side)</a:t>
            </a:r>
          </a:p>
        </p:txBody>
      </p:sp>
      <p:sp>
        <p:nvSpPr>
          <p:cNvPr id="11" name="TextBox 18">
            <a:extLst>
              <a:ext uri="{FF2B5EF4-FFF2-40B4-BE49-F238E27FC236}">
                <a16:creationId xmlns:a16="http://schemas.microsoft.com/office/drawing/2014/main" id="{F3A53FB9-509E-4651-9A4E-AAACAFB92820}"/>
              </a:ext>
            </a:extLst>
          </p:cNvPr>
          <p:cNvSpPr txBox="1"/>
          <p:nvPr userDrawn="1"/>
        </p:nvSpPr>
        <p:spPr>
          <a:xfrm>
            <a:off x="4199232" y="4722931"/>
            <a:ext cx="3766181" cy="707886"/>
          </a:xfrm>
          <a:prstGeom prst="rect">
            <a:avLst/>
          </a:prstGeom>
          <a:noFill/>
        </p:spPr>
        <p:txBody>
          <a:bodyPr wrap="square">
            <a:spAutoFit/>
          </a:bodyPr>
          <a:lstStyle/>
          <a:p>
            <a:pPr algn="ctr"/>
            <a:r>
              <a:rPr lang="en-US" sz="2000">
                <a:solidFill>
                  <a:srgbClr val="1070C4"/>
                </a:solidFill>
              </a:rPr>
              <a:t>yammer.com/</a:t>
            </a:r>
            <a:r>
              <a:rPr lang="en-US" sz="2000" err="1">
                <a:solidFill>
                  <a:srgbClr val="1070C4"/>
                </a:solidFill>
              </a:rPr>
              <a:t>msuspartner</a:t>
            </a:r>
            <a:endParaRPr lang="en-US" sz="2000">
              <a:solidFill>
                <a:srgbClr val="1070C4"/>
              </a:solidFill>
            </a:endParaRPr>
          </a:p>
          <a:p>
            <a:pPr algn="ctr"/>
            <a:r>
              <a:rPr lang="en-US" sz="2000">
                <a:solidFill>
                  <a:srgbClr val="1070C4"/>
                </a:solidFill>
              </a:rPr>
              <a:t>microsoft.com/us-partner-blog</a:t>
            </a:r>
          </a:p>
        </p:txBody>
      </p:sp>
      <p:sp>
        <p:nvSpPr>
          <p:cNvPr id="12" name="TextBox 19">
            <a:extLst>
              <a:ext uri="{FF2B5EF4-FFF2-40B4-BE49-F238E27FC236}">
                <a16:creationId xmlns:a16="http://schemas.microsoft.com/office/drawing/2014/main" id="{92B2158B-EA48-4135-82F0-FAD71B82917B}"/>
              </a:ext>
            </a:extLst>
          </p:cNvPr>
          <p:cNvSpPr txBox="1"/>
          <p:nvPr userDrawn="1"/>
        </p:nvSpPr>
        <p:spPr>
          <a:xfrm>
            <a:off x="8098791" y="4722931"/>
            <a:ext cx="3766181" cy="707886"/>
          </a:xfrm>
          <a:prstGeom prst="rect">
            <a:avLst/>
          </a:prstGeom>
          <a:noFill/>
        </p:spPr>
        <p:txBody>
          <a:bodyPr wrap="square">
            <a:spAutoFit/>
          </a:bodyPr>
          <a:lstStyle/>
          <a:p>
            <a:pPr algn="ctr"/>
            <a:r>
              <a:rPr lang="en-US" sz="2000">
                <a:solidFill>
                  <a:srgbClr val="1070C4"/>
                </a:solidFill>
              </a:rPr>
              <a:t>Cloud Enablement Desk</a:t>
            </a:r>
          </a:p>
          <a:p>
            <a:pPr algn="ctr"/>
            <a:r>
              <a:rPr lang="en-US" sz="2000">
                <a:solidFill>
                  <a:srgbClr val="1070C4"/>
                </a:solidFill>
              </a:rPr>
              <a:t>Cloud Solution Architects</a:t>
            </a:r>
          </a:p>
        </p:txBody>
      </p:sp>
      <p:sp>
        <p:nvSpPr>
          <p:cNvPr id="13" name="TextBox 20">
            <a:extLst>
              <a:ext uri="{FF2B5EF4-FFF2-40B4-BE49-F238E27FC236}">
                <a16:creationId xmlns:a16="http://schemas.microsoft.com/office/drawing/2014/main" id="{CA2DF43D-AD37-4893-AD8A-B491DC41DCC4}"/>
              </a:ext>
            </a:extLst>
          </p:cNvPr>
          <p:cNvSpPr txBox="1"/>
          <p:nvPr userDrawn="1"/>
        </p:nvSpPr>
        <p:spPr>
          <a:xfrm>
            <a:off x="7585546" y="6515173"/>
            <a:ext cx="4499592" cy="261610"/>
          </a:xfrm>
          <a:prstGeom prst="rect">
            <a:avLst/>
          </a:prstGeom>
          <a:noFill/>
        </p:spPr>
        <p:txBody>
          <a:bodyPr wrap="square">
            <a:spAutoFit/>
          </a:bodyPr>
          <a:lstStyle/>
          <a:p>
            <a:pPr algn="r"/>
            <a:r>
              <a:rPr lang="en-US" sz="1100" i="1">
                <a:solidFill>
                  <a:schemeClr val="bg1"/>
                </a:solidFill>
                <a:ea typeface="Segoe UI" pitchFamily="34" charset="0"/>
                <a:cs typeface="Segoe UI" pitchFamily="34" charset="0"/>
              </a:rPr>
              <a:t>Programs eligibility might vary; Terms and conditions apply.</a:t>
            </a:r>
            <a:endParaRPr lang="en-US" sz="1100" i="1">
              <a:solidFill>
                <a:schemeClr val="bg1"/>
              </a:solidFill>
            </a:endParaRPr>
          </a:p>
        </p:txBody>
      </p:sp>
      <p:sp>
        <p:nvSpPr>
          <p:cNvPr id="14" name="Rectangle 21">
            <a:extLst>
              <a:ext uri="{FF2B5EF4-FFF2-40B4-BE49-F238E27FC236}">
                <a16:creationId xmlns:a16="http://schemas.microsoft.com/office/drawing/2014/main" id="{B161AC76-5BE4-4718-B778-D350458F1C12}"/>
              </a:ext>
            </a:extLst>
          </p:cNvPr>
          <p:cNvSpPr/>
          <p:nvPr userDrawn="1"/>
        </p:nvSpPr>
        <p:spPr bwMode="auto">
          <a:xfrm>
            <a:off x="209471" y="1471228"/>
            <a:ext cx="3840480" cy="11638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Provide feedback</a:t>
            </a:r>
          </a:p>
        </p:txBody>
      </p:sp>
      <p:sp>
        <p:nvSpPr>
          <p:cNvPr id="15" name="Rectangle 22">
            <a:extLst>
              <a:ext uri="{FF2B5EF4-FFF2-40B4-BE49-F238E27FC236}">
                <a16:creationId xmlns:a16="http://schemas.microsoft.com/office/drawing/2014/main" id="{E526C5B3-2CB3-4D73-8F5E-2682FA30AEA6}"/>
              </a:ext>
            </a:extLst>
          </p:cNvPr>
          <p:cNvSpPr/>
          <p:nvPr userDrawn="1"/>
        </p:nvSpPr>
        <p:spPr bwMode="auto">
          <a:xfrm>
            <a:off x="4143575" y="1471228"/>
            <a:ext cx="3840480" cy="11638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Connect &amp; </a:t>
            </a:r>
            <a:b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Engage</a:t>
            </a:r>
          </a:p>
        </p:txBody>
      </p:sp>
      <p:sp>
        <p:nvSpPr>
          <p:cNvPr id="16" name="Rectangle 23">
            <a:extLst>
              <a:ext uri="{FF2B5EF4-FFF2-40B4-BE49-F238E27FC236}">
                <a16:creationId xmlns:a16="http://schemas.microsoft.com/office/drawing/2014/main" id="{1C8354F7-446B-4E46-A0AB-D425371F5594}"/>
              </a:ext>
            </a:extLst>
          </p:cNvPr>
          <p:cNvSpPr/>
          <p:nvPr userDrawn="1"/>
        </p:nvSpPr>
        <p:spPr bwMode="auto">
          <a:xfrm>
            <a:off x="8080392" y="1471228"/>
            <a:ext cx="3840480" cy="11638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 Practices &amp;</a:t>
            </a:r>
            <a:b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Offerings</a:t>
            </a:r>
          </a:p>
        </p:txBody>
      </p:sp>
      <p:sp>
        <p:nvSpPr>
          <p:cNvPr id="17" name="people_23" title="Icon of a person with a chat bubble above them">
            <a:extLst>
              <a:ext uri="{FF2B5EF4-FFF2-40B4-BE49-F238E27FC236}">
                <a16:creationId xmlns:a16="http://schemas.microsoft.com/office/drawing/2014/main" id="{AFB656E9-ADE7-4273-B638-ED9C0F1AB5EB}"/>
              </a:ext>
            </a:extLst>
          </p:cNvPr>
          <p:cNvSpPr>
            <a:spLocks noChangeAspect="1" noEditPoints="1"/>
          </p:cNvSpPr>
          <p:nvPr userDrawn="1"/>
        </p:nvSpPr>
        <p:spPr bwMode="auto">
          <a:xfrm>
            <a:off x="1526841" y="3042716"/>
            <a:ext cx="1386271" cy="137160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28575" cap="sq">
            <a:solidFill>
              <a:srgbClr val="0359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62996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4" grpId="0" animBg="1"/>
      <p:bldP spid="15" grpId="0" animBg="1"/>
      <p:bldP spid="16"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1763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3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987AC030-BCF1-44F8-86A1-B65416F06782}"/>
              </a:ext>
            </a:extLst>
          </p:cNvPr>
          <p:cNvSpPr>
            <a:spLocks noGrp="1"/>
          </p:cNvSpPr>
          <p:nvPr>
            <p:ph type="title"/>
          </p:nvPr>
        </p:nvSpPr>
        <p:spPr>
          <a:xfrm>
            <a:off x="588263" y="1838818"/>
            <a:ext cx="4958462" cy="1354217"/>
          </a:xfrm>
        </p:spPr>
        <p:txBody>
          <a:bodyPr anchor="b"/>
          <a:lstStyle>
            <a:lvl1pPr>
              <a:defRPr sz="4400"/>
            </a:lvl1pPr>
          </a:lstStyle>
          <a:p>
            <a:r>
              <a:rPr lang="en-US"/>
              <a:t>Click to edit Master title style</a:t>
            </a:r>
          </a:p>
        </p:txBody>
      </p:sp>
      <p:sp>
        <p:nvSpPr>
          <p:cNvPr id="6" name="Text Placeholder 5">
            <a:extLst>
              <a:ext uri="{FF2B5EF4-FFF2-40B4-BE49-F238E27FC236}">
                <a16:creationId xmlns:a16="http://schemas.microsoft.com/office/drawing/2014/main" id="{7C111E33-E2B8-4433-B386-6717E408133B}"/>
              </a:ext>
            </a:extLst>
          </p:cNvPr>
          <p:cNvSpPr>
            <a:spLocks noGrp="1"/>
          </p:cNvSpPr>
          <p:nvPr>
            <p:ph type="body" sz="quarter" idx="10"/>
          </p:nvPr>
        </p:nvSpPr>
        <p:spPr>
          <a:xfrm>
            <a:off x="584200" y="3245501"/>
            <a:ext cx="4962525" cy="2031325"/>
          </a:xfrm>
        </p:spPr>
        <p:txBody>
          <a:bodyPr/>
          <a:lstStyle>
            <a:lvl1pPr marL="0" indent="0">
              <a:spcBef>
                <a:spcPts val="600"/>
              </a:spcBef>
              <a:spcAft>
                <a:spcPts val="600"/>
              </a:spcAft>
              <a:buNone/>
              <a:defRPr>
                <a:solidFill>
                  <a:schemeClr val="accent2"/>
                </a:solidFill>
              </a:defRPr>
            </a:lvl1pPr>
            <a:lvl2pPr marL="0" indent="0">
              <a:spcBef>
                <a:spcPts val="600"/>
              </a:spcBef>
              <a:spcAft>
                <a:spcPts val="600"/>
              </a:spcAft>
              <a:buNone/>
              <a:defRPr>
                <a:solidFill>
                  <a:schemeClr val="accent2"/>
                </a:solidFill>
              </a:defRPr>
            </a:lvl2pPr>
            <a:lvl3pPr marL="0" indent="0">
              <a:spcBef>
                <a:spcPts val="600"/>
              </a:spcBef>
              <a:spcAft>
                <a:spcPts val="600"/>
              </a:spcAft>
              <a:buNone/>
              <a:defRPr>
                <a:solidFill>
                  <a:schemeClr val="accent2"/>
                </a:solidFill>
              </a:defRPr>
            </a:lvl3pPr>
            <a:lvl4pPr marL="0" indent="0">
              <a:spcBef>
                <a:spcPts val="600"/>
              </a:spcBef>
              <a:spcAft>
                <a:spcPts val="600"/>
              </a:spcAft>
              <a:buNone/>
              <a:defRPr>
                <a:solidFill>
                  <a:schemeClr val="accent2"/>
                </a:solidFill>
              </a:defRPr>
            </a:lvl4pPr>
            <a:lvl5pPr marL="0" indent="0">
              <a:spcBef>
                <a:spcPts val="600"/>
              </a:spcBef>
              <a:spcAft>
                <a:spcPts val="600"/>
              </a:spcAft>
              <a:buNone/>
              <a:defRPr>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599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0131B08F-6EB1-4888-93DB-41BA611A8181}"/>
              </a:ext>
            </a:extLst>
          </p:cNvPr>
          <p:cNvSpPr>
            <a:spLocks noGrp="1"/>
          </p:cNvSpPr>
          <p:nvPr>
            <p:ph type="title"/>
          </p:nvPr>
        </p:nvSpPr>
        <p:spPr>
          <a:xfrm>
            <a:off x="588263" y="2321004"/>
            <a:ext cx="4747308" cy="1107996"/>
          </a:xfrm>
        </p:spPr>
        <p:txBody>
          <a:bodyPr anchor="b"/>
          <a:lstStyle/>
          <a:p>
            <a:r>
              <a:rPr lang="en-US"/>
              <a:t>Click to edit Master title style</a:t>
            </a:r>
          </a:p>
        </p:txBody>
      </p:sp>
    </p:spTree>
    <p:extLst>
      <p:ext uri="{BB962C8B-B14F-4D97-AF65-F5344CB8AC3E}">
        <p14:creationId xmlns:p14="http://schemas.microsoft.com/office/powerpoint/2010/main" val="1369034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7C111E33-E2B8-4433-B386-6717E408133B}"/>
              </a:ext>
            </a:extLst>
          </p:cNvPr>
          <p:cNvSpPr>
            <a:spLocks noGrp="1"/>
          </p:cNvSpPr>
          <p:nvPr>
            <p:ph type="body" sz="quarter" idx="10"/>
          </p:nvPr>
        </p:nvSpPr>
        <p:spPr>
          <a:xfrm>
            <a:off x="584200" y="1011198"/>
            <a:ext cx="4962525" cy="430887"/>
          </a:xfrm>
        </p:spPr>
        <p:txBody>
          <a:bodyPr/>
          <a:lstStyle>
            <a:lvl1pPr marL="0" indent="0">
              <a:buNone/>
              <a:defRPr>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F57A45A5-32CB-4A20-B03A-8EFC583A5B7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0439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4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987AC030-BCF1-44F8-86A1-B65416F06782}"/>
              </a:ext>
            </a:extLst>
          </p:cNvPr>
          <p:cNvSpPr>
            <a:spLocks noGrp="1"/>
          </p:cNvSpPr>
          <p:nvPr>
            <p:ph type="title"/>
          </p:nvPr>
        </p:nvSpPr>
        <p:spPr>
          <a:xfrm>
            <a:off x="588263" y="3429000"/>
            <a:ext cx="4958462" cy="1107996"/>
          </a:xfrm>
        </p:spPr>
        <p:txBody>
          <a:bodyPr anchor="t"/>
          <a:lstStyle/>
          <a:p>
            <a:r>
              <a:rPr lang="en-US"/>
              <a:t>Click to edit Master title style</a:t>
            </a:r>
          </a:p>
        </p:txBody>
      </p:sp>
    </p:spTree>
    <p:extLst>
      <p:ext uri="{BB962C8B-B14F-4D97-AF65-F5344CB8AC3E}">
        <p14:creationId xmlns:p14="http://schemas.microsoft.com/office/powerpoint/2010/main" val="3102385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7C111E33-E2B8-4433-B386-6717E408133B}"/>
              </a:ext>
            </a:extLst>
          </p:cNvPr>
          <p:cNvSpPr>
            <a:spLocks noGrp="1"/>
          </p:cNvSpPr>
          <p:nvPr>
            <p:ph type="body" sz="quarter" idx="10"/>
          </p:nvPr>
        </p:nvSpPr>
        <p:spPr>
          <a:xfrm>
            <a:off x="584200" y="2611853"/>
            <a:ext cx="6314541" cy="1493229"/>
          </a:xfrm>
        </p:spPr>
        <p:txBody>
          <a:bodyPr/>
          <a:lstStyle>
            <a:lvl1pPr marL="0" indent="0">
              <a:spcAft>
                <a:spcPts val="688"/>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C796AF52-6BF1-4287-8EC6-C7FA210A7EEB}"/>
              </a:ext>
            </a:extLst>
          </p:cNvPr>
          <p:cNvSpPr>
            <a:spLocks noGrp="1"/>
          </p:cNvSpPr>
          <p:nvPr>
            <p:ph type="title"/>
          </p:nvPr>
        </p:nvSpPr>
        <p:spPr>
          <a:xfrm>
            <a:off x="584200" y="1588341"/>
            <a:ext cx="6219943" cy="553998"/>
          </a:xfrm>
        </p:spPr>
        <p:txBody>
          <a:bodyPr anchor="b"/>
          <a:lstStyle>
            <a:lvl1pPr>
              <a:defRPr sz="3600"/>
            </a:lvl1pPr>
          </a:lstStyle>
          <a:p>
            <a:r>
              <a:rPr lang="en-US"/>
              <a:t>Click to edit Master title style</a:t>
            </a:r>
          </a:p>
        </p:txBody>
      </p:sp>
      <p:sp>
        <p:nvSpPr>
          <p:cNvPr id="10" name="Rectangle 9">
            <a:extLst>
              <a:ext uri="{FF2B5EF4-FFF2-40B4-BE49-F238E27FC236}">
                <a16:creationId xmlns:a16="http://schemas.microsoft.com/office/drawing/2014/main" id="{219702E6-C8ED-4606-95F4-AFC9DC1BCBB6}"/>
              </a:ext>
            </a:extLst>
          </p:cNvPr>
          <p:cNvSpPr/>
          <p:nvPr userDrawn="1"/>
        </p:nvSpPr>
        <p:spPr bwMode="auto">
          <a:xfrm>
            <a:off x="7199921" y="624932"/>
            <a:ext cx="4698392" cy="5608135"/>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a:solidFill>
                  <a:schemeClr val="accent2"/>
                </a:solidFill>
                <a:latin typeface="Segoe UI Semibold"/>
              </a:rPr>
              <a:t> </a:t>
            </a:r>
          </a:p>
          <a:p>
            <a:pPr algn="ctr" defTabSz="932472" fontAlgn="base">
              <a:lnSpc>
                <a:spcPct val="90000"/>
              </a:lnSpc>
              <a:spcBef>
                <a:spcPct val="0"/>
              </a:spcBef>
              <a:spcAft>
                <a:spcPct val="0"/>
              </a:spcAft>
            </a:pPr>
            <a:endParaRPr lang="en-US" sz="1600">
              <a:solidFill>
                <a:schemeClr val="accent2"/>
              </a:solidFill>
              <a:latin typeface="Segoe UI Semibold"/>
            </a:endParaRPr>
          </a:p>
        </p:txBody>
      </p:sp>
    </p:spTree>
    <p:extLst>
      <p:ext uri="{BB962C8B-B14F-4D97-AF65-F5344CB8AC3E}">
        <p14:creationId xmlns:p14="http://schemas.microsoft.com/office/powerpoint/2010/main" val="11712904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3840">
          <p15:clr>
            <a:srgbClr val="FBAE40"/>
          </p15:clr>
        </p15:guide>
        <p15:guide id="2" pos="6024">
          <p15:clr>
            <a:srgbClr val="FBAE40"/>
          </p15:clr>
        </p15:guide>
        <p15:guide id="3"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4781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3592386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00B3-5684-4E06-A68F-3759BB7A78E2}"/>
              </a:ext>
            </a:extLst>
          </p:cNvPr>
          <p:cNvSpPr>
            <a:spLocks noGrp="1"/>
          </p:cNvSpPr>
          <p:nvPr>
            <p:ph type="title"/>
          </p:nvPr>
        </p:nvSpPr>
        <p:spPr>
          <a:xfrm>
            <a:off x="588263" y="680566"/>
            <a:ext cx="11018520" cy="492443"/>
          </a:xfrm>
        </p:spPr>
        <p:txBody>
          <a:bodyPr/>
          <a:lstStyle>
            <a:lvl1pPr algn="ctr">
              <a:defRPr kumimoji="0" lang="en-US" sz="3200" b="0" i="0" u="none" strike="noStrike" kern="1200" cap="none" spc="-50" normalizeH="0" baseline="0" smtClean="0">
                <a:ln>
                  <a:noFill/>
                </a:ln>
                <a:gradFill>
                  <a:gsLst>
                    <a:gs pos="2917">
                      <a:srgbClr val="FFFFFF"/>
                    </a:gs>
                    <a:gs pos="30000">
                      <a:srgbClr val="FFFFFF"/>
                    </a:gs>
                  </a:gsLst>
                  <a:lin ang="5400000" scaled="0"/>
                </a:gradFill>
                <a:effectLst/>
                <a:uLnTx/>
                <a:uFillTx/>
                <a:latin typeface="Segoe UI Semibold"/>
                <a:ea typeface="+mn-ea"/>
                <a:cs typeface="Segoe UI Semibold" panose="020B070204020402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1881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643011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24620392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850436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DE341F8F-628E-4F52-9E31-C338BC36CCA4}"/>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964492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3FBC4A69-176F-4E97-92AA-F310983DC18D}"/>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15B1F219-5DAC-4E1E-B7BA-036F6585BD9A}"/>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1191344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CDAF00-7E68-46E6-80D5-DF550A6D8606}"/>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a:extLst>
              <a:ext uri="{FF2B5EF4-FFF2-40B4-BE49-F238E27FC236}">
                <a16:creationId xmlns:a16="http://schemas.microsoft.com/office/drawing/2014/main" id="{BA763B03-BF83-4F8D-B0A2-66C895FA3FA1}"/>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2553851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7039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087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058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112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945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54809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0482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85793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899207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547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3965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51667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46B4DAD3-D8E8-40BB-A807-C930A634E4B7}"/>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4098424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1015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F17177D8-3704-4A90-A132-A1A211A4F554}"/>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198842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1029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67C68561-6145-4C18-ADBD-C9686E1EF42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1676330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3817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without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Text layout without bulleted text</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49702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8524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3223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38370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12062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196237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0686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438412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22828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86453612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361218931"/>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21176714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09795687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0057922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595871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Text layout with bulleted text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0061931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029583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00753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49787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318513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0800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2882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4735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0270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37838804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wo imag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lvl1pPr>
              <a:defRPr/>
            </a:lvl1pPr>
          </a:lstStyle>
          <a:p>
            <a:r>
              <a:rPr lang="en-US"/>
              <a:t>Title </a:t>
            </a:r>
            <a:r>
              <a:rPr lang="cs-CZ"/>
              <a:t>two image layout placeholders</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no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no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450105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6004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0036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449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084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33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891246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36557"/>
            <a:ext cx="5146331" cy="984885"/>
          </a:xfrm>
        </p:spPr>
        <p:txBody>
          <a:bodyPr anchor="ctr">
            <a:spAutoFit/>
          </a:bodyPr>
          <a:lstStyle>
            <a:lvl1pPr>
              <a:defRPr sz="32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625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orient="horz" pos="211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265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165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two imag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lvl1pPr>
              <a:defRPr/>
            </a:lvl1pPr>
          </a:lstStyle>
          <a:p>
            <a:r>
              <a:rPr lang="en-US"/>
              <a:t>Title </a:t>
            </a:r>
            <a:r>
              <a:rPr lang="cs-CZ"/>
              <a:t>two image layout</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8" name="Zástupný symbol obrázku 4" descr="Obsah obrázku hračka, panenka, počítač, místnost&#10;&#10;Popis byl vytvořen automaticky">
            <a:extLst>
              <a:ext uri="{FF2B5EF4-FFF2-40B4-BE49-F238E27FC236}">
                <a16:creationId xmlns:a16="http://schemas.microsoft.com/office/drawing/2014/main" id="{D4A8033E-7DED-4C63-9D60-3EE685335804}"/>
              </a:ext>
            </a:extLst>
          </p:cNvPr>
          <p:cNvPicPr>
            <a:picLocks noChangeAspect="1"/>
          </p:cNvPicPr>
          <p:nvPr userDrawn="1"/>
        </p:nvPicPr>
        <p:blipFill>
          <a:blip r:embed="rId2"/>
          <a:stretch>
            <a:fillRect/>
          </a:stretch>
        </p:blipFill>
        <p:spPr>
          <a:xfrm>
            <a:off x="1074464" y="2598441"/>
            <a:ext cx="4386998" cy="2133626"/>
          </a:xfrm>
          <a:prstGeom prst="rect">
            <a:avLst/>
          </a:prstGeom>
        </p:spPr>
      </p:pic>
      <p:pic>
        <p:nvPicPr>
          <p:cNvPr id="12" name="Zástupný symbol obrázku 4">
            <a:extLst>
              <a:ext uri="{FF2B5EF4-FFF2-40B4-BE49-F238E27FC236}">
                <a16:creationId xmlns:a16="http://schemas.microsoft.com/office/drawing/2014/main" id="{0980F1B9-E68C-4396-85B4-69BE2A91CBCD}"/>
              </a:ext>
            </a:extLst>
          </p:cNvPr>
          <p:cNvPicPr>
            <a:picLocks noChangeAspect="1"/>
          </p:cNvPicPr>
          <p:nvPr userDrawn="1"/>
        </p:nvPicPr>
        <p:blipFill>
          <a:blip r:embed="rId3"/>
          <a:srcRect/>
          <a:stretch/>
        </p:blipFill>
        <p:spPr bwMode="ltGray">
          <a:xfrm>
            <a:off x="7496722" y="2359999"/>
            <a:ext cx="2852593" cy="2610510"/>
          </a:xfrm>
          <a:prstGeom prst="rect">
            <a:avLst/>
          </a:prstGeom>
          <a:noFill/>
        </p:spPr>
      </p:pic>
    </p:spTree>
    <p:extLst>
      <p:ext uri="{BB962C8B-B14F-4D97-AF65-F5344CB8AC3E}">
        <p14:creationId xmlns:p14="http://schemas.microsoft.com/office/powerpoint/2010/main" val="40005999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25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97109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336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00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8915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0363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678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455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049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362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lastní rozlože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2153C62-A5EB-4626-A2DB-120341CD86DD}"/>
              </a:ext>
            </a:extLst>
          </p:cNvPr>
          <p:cNvSpPr>
            <a:spLocks noGrp="1"/>
          </p:cNvSpPr>
          <p:nvPr>
            <p:ph type="title" hasCustomPrompt="1"/>
          </p:nvPr>
        </p:nvSpPr>
        <p:spPr/>
        <p:txBody>
          <a:bodyPr/>
          <a:lstStyle>
            <a:lvl1pPr>
              <a:defRPr/>
            </a:lvl1pPr>
          </a:lstStyle>
          <a:p>
            <a:r>
              <a:rPr lang="cs-CZ"/>
              <a:t>Before you go</a:t>
            </a:r>
          </a:p>
        </p:txBody>
      </p:sp>
      <p:sp>
        <p:nvSpPr>
          <p:cNvPr id="3" name="Rectangle 9">
            <a:extLst>
              <a:ext uri="{FF2B5EF4-FFF2-40B4-BE49-F238E27FC236}">
                <a16:creationId xmlns:a16="http://schemas.microsoft.com/office/drawing/2014/main" id="{FF7354C1-F7BE-4E0B-BA2A-FA7D1E555563}"/>
              </a:ext>
            </a:extLst>
          </p:cNvPr>
          <p:cNvSpPr/>
          <p:nvPr userDrawn="1"/>
        </p:nvSpPr>
        <p:spPr bwMode="auto">
          <a:xfrm>
            <a:off x="4143575" y="1487084"/>
            <a:ext cx="3840480" cy="4591935"/>
          </a:xfrm>
          <a:prstGeom prst="rect">
            <a:avLst/>
          </a:prstGeom>
          <a:solidFill>
            <a:srgbClr val="89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200"/>
              </a:spcBef>
              <a:spcAft>
                <a:spcPts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10">
            <a:extLst>
              <a:ext uri="{FF2B5EF4-FFF2-40B4-BE49-F238E27FC236}">
                <a16:creationId xmlns:a16="http://schemas.microsoft.com/office/drawing/2014/main" id="{B7F7258A-1721-46D6-AEA0-1CA21486DC77}"/>
              </a:ext>
            </a:extLst>
          </p:cNvPr>
          <p:cNvSpPr/>
          <p:nvPr userDrawn="1"/>
        </p:nvSpPr>
        <p:spPr bwMode="auto">
          <a:xfrm>
            <a:off x="209472" y="1487084"/>
            <a:ext cx="3840480" cy="4591935"/>
          </a:xfrm>
          <a:prstGeom prst="rect">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200"/>
              </a:spcBef>
              <a:spcAft>
                <a:spcPts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11">
            <a:extLst>
              <a:ext uri="{FF2B5EF4-FFF2-40B4-BE49-F238E27FC236}">
                <a16:creationId xmlns:a16="http://schemas.microsoft.com/office/drawing/2014/main" id="{4DFE8810-F45D-48E7-B6E9-82F53BF01C71}"/>
              </a:ext>
            </a:extLst>
          </p:cNvPr>
          <p:cNvSpPr/>
          <p:nvPr userDrawn="1"/>
        </p:nvSpPr>
        <p:spPr bwMode="auto">
          <a:xfrm>
            <a:off x="8077679" y="1487084"/>
            <a:ext cx="3840480" cy="4591935"/>
          </a:xfrm>
          <a:prstGeom prst="rect">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ts val="200"/>
              </a:spcBef>
              <a:spcAft>
                <a:spcPts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lemarketer_E7B9" title="Icon of a person wearing a headset">
            <a:extLst>
              <a:ext uri="{FF2B5EF4-FFF2-40B4-BE49-F238E27FC236}">
                <a16:creationId xmlns:a16="http://schemas.microsoft.com/office/drawing/2014/main" id="{FB3874A6-8C02-452C-8110-49D0D424177B}"/>
              </a:ext>
            </a:extLst>
          </p:cNvPr>
          <p:cNvSpPr>
            <a:spLocks noChangeAspect="1" noEditPoints="1"/>
          </p:cNvSpPr>
          <p:nvPr userDrawn="1"/>
        </p:nvSpPr>
        <p:spPr bwMode="auto">
          <a:xfrm>
            <a:off x="9515516" y="3042716"/>
            <a:ext cx="1150065" cy="137160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28575" cap="sq">
            <a:solidFill>
              <a:srgbClr val="0359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mail" title="Icon of an envelope">
            <a:extLst>
              <a:ext uri="{FF2B5EF4-FFF2-40B4-BE49-F238E27FC236}">
                <a16:creationId xmlns:a16="http://schemas.microsoft.com/office/drawing/2014/main" id="{E0631D7B-9E9E-4D0A-8DD5-1B4291813FA5}"/>
              </a:ext>
            </a:extLst>
          </p:cNvPr>
          <p:cNvSpPr>
            <a:spLocks noChangeAspect="1" noEditPoints="1"/>
          </p:cNvSpPr>
          <p:nvPr userDrawn="1"/>
        </p:nvSpPr>
        <p:spPr bwMode="auto">
          <a:xfrm>
            <a:off x="4408773" y="6301256"/>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 name="TextBox 15">
            <a:extLst>
              <a:ext uri="{FF2B5EF4-FFF2-40B4-BE49-F238E27FC236}">
                <a16:creationId xmlns:a16="http://schemas.microsoft.com/office/drawing/2014/main" id="{573EF496-24DE-48EF-AC39-64CCE1F0653D}"/>
              </a:ext>
            </a:extLst>
          </p:cNvPr>
          <p:cNvSpPr txBox="1"/>
          <p:nvPr userDrawn="1"/>
        </p:nvSpPr>
        <p:spPr>
          <a:xfrm>
            <a:off x="4777561" y="6270812"/>
            <a:ext cx="3125001" cy="307777"/>
          </a:xfrm>
          <a:prstGeom prst="rect">
            <a:avLst/>
          </a:prstGeom>
          <a:noFill/>
        </p:spPr>
        <p:txBody>
          <a:bodyPr wrap="square">
            <a:spAutoFit/>
          </a:bodyPr>
          <a:lstStyle/>
          <a:p>
            <a:pPr algn="ctr"/>
            <a:r>
              <a:rPr lang="en-US" sz="1400">
                <a:latin typeface="+mj-lt"/>
                <a:ea typeface="Segoe UI" pitchFamily="34" charset="0"/>
                <a:cs typeface="Segoe UI" pitchFamily="34" charset="0"/>
              </a:rPr>
              <a:t>USOCPEnablement@Microsoft.com</a:t>
            </a:r>
            <a:endParaRPr lang="en-US" sz="1400"/>
          </a:p>
        </p:txBody>
      </p:sp>
      <p:sp>
        <p:nvSpPr>
          <p:cNvPr id="9" name="manager" title="Icon of three people with lines connecting them">
            <a:extLst>
              <a:ext uri="{FF2B5EF4-FFF2-40B4-BE49-F238E27FC236}">
                <a16:creationId xmlns:a16="http://schemas.microsoft.com/office/drawing/2014/main" id="{8028E9A6-CE5F-424C-8616-543795C48EAB}"/>
              </a:ext>
            </a:extLst>
          </p:cNvPr>
          <p:cNvSpPr>
            <a:spLocks noChangeAspect="1" noEditPoints="1"/>
          </p:cNvSpPr>
          <p:nvPr userDrawn="1"/>
        </p:nvSpPr>
        <p:spPr bwMode="auto">
          <a:xfrm>
            <a:off x="5492279" y="3042716"/>
            <a:ext cx="1360800" cy="137160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8575" cap="sq">
            <a:solidFill>
              <a:srgbClr val="0359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17">
            <a:extLst>
              <a:ext uri="{FF2B5EF4-FFF2-40B4-BE49-F238E27FC236}">
                <a16:creationId xmlns:a16="http://schemas.microsoft.com/office/drawing/2014/main" id="{87AE4424-D49E-438F-BBEC-1383F5D1CEA5}"/>
              </a:ext>
            </a:extLst>
          </p:cNvPr>
          <p:cNvSpPr txBox="1"/>
          <p:nvPr userDrawn="1"/>
        </p:nvSpPr>
        <p:spPr>
          <a:xfrm>
            <a:off x="209472" y="4876819"/>
            <a:ext cx="3840479" cy="707886"/>
          </a:xfrm>
          <a:prstGeom prst="rect">
            <a:avLst/>
          </a:prstGeom>
          <a:noFill/>
        </p:spPr>
        <p:txBody>
          <a:bodyPr wrap="square">
            <a:spAutoFit/>
          </a:bodyPr>
          <a:lstStyle/>
          <a:p>
            <a:pPr algn="ctr"/>
            <a:r>
              <a:rPr lang="en-US" sz="2000">
                <a:solidFill>
                  <a:srgbClr val="1070C4"/>
                </a:solidFill>
              </a:rPr>
              <a:t>Please fill out survey</a:t>
            </a:r>
          </a:p>
          <a:p>
            <a:pPr algn="ctr"/>
            <a:r>
              <a:rPr lang="en-US" sz="2000">
                <a:solidFill>
                  <a:srgbClr val="1070C4"/>
                </a:solidFill>
              </a:rPr>
              <a:t>(right side)</a:t>
            </a:r>
          </a:p>
        </p:txBody>
      </p:sp>
      <p:sp>
        <p:nvSpPr>
          <p:cNvPr id="11" name="TextBox 18">
            <a:extLst>
              <a:ext uri="{FF2B5EF4-FFF2-40B4-BE49-F238E27FC236}">
                <a16:creationId xmlns:a16="http://schemas.microsoft.com/office/drawing/2014/main" id="{1CF920FF-401B-49DE-9980-FCA778822ED5}"/>
              </a:ext>
            </a:extLst>
          </p:cNvPr>
          <p:cNvSpPr txBox="1"/>
          <p:nvPr userDrawn="1"/>
        </p:nvSpPr>
        <p:spPr>
          <a:xfrm>
            <a:off x="4199232" y="4722931"/>
            <a:ext cx="3766181" cy="707886"/>
          </a:xfrm>
          <a:prstGeom prst="rect">
            <a:avLst/>
          </a:prstGeom>
          <a:noFill/>
        </p:spPr>
        <p:txBody>
          <a:bodyPr wrap="square">
            <a:spAutoFit/>
          </a:bodyPr>
          <a:lstStyle/>
          <a:p>
            <a:pPr algn="ctr"/>
            <a:r>
              <a:rPr lang="en-US" sz="2000">
                <a:solidFill>
                  <a:srgbClr val="1070C4"/>
                </a:solidFill>
              </a:rPr>
              <a:t>yammer.com/</a:t>
            </a:r>
            <a:r>
              <a:rPr lang="en-US" sz="2000" err="1">
                <a:solidFill>
                  <a:srgbClr val="1070C4"/>
                </a:solidFill>
              </a:rPr>
              <a:t>msuspartner</a:t>
            </a:r>
            <a:endParaRPr lang="en-US" sz="2000">
              <a:solidFill>
                <a:srgbClr val="1070C4"/>
              </a:solidFill>
            </a:endParaRPr>
          </a:p>
          <a:p>
            <a:pPr algn="ctr"/>
            <a:r>
              <a:rPr lang="en-US" sz="2000">
                <a:solidFill>
                  <a:srgbClr val="1070C4"/>
                </a:solidFill>
              </a:rPr>
              <a:t>microsoft.com/us-partner-blog</a:t>
            </a:r>
          </a:p>
        </p:txBody>
      </p:sp>
      <p:sp>
        <p:nvSpPr>
          <p:cNvPr id="12" name="TextBox 19">
            <a:extLst>
              <a:ext uri="{FF2B5EF4-FFF2-40B4-BE49-F238E27FC236}">
                <a16:creationId xmlns:a16="http://schemas.microsoft.com/office/drawing/2014/main" id="{B9FCD821-4B93-4862-A356-50655AF4B928}"/>
              </a:ext>
            </a:extLst>
          </p:cNvPr>
          <p:cNvSpPr txBox="1"/>
          <p:nvPr userDrawn="1"/>
        </p:nvSpPr>
        <p:spPr>
          <a:xfrm>
            <a:off x="8098791" y="4722931"/>
            <a:ext cx="3766181" cy="707886"/>
          </a:xfrm>
          <a:prstGeom prst="rect">
            <a:avLst/>
          </a:prstGeom>
          <a:noFill/>
        </p:spPr>
        <p:txBody>
          <a:bodyPr wrap="square">
            <a:spAutoFit/>
          </a:bodyPr>
          <a:lstStyle/>
          <a:p>
            <a:pPr algn="ctr"/>
            <a:r>
              <a:rPr lang="en-US" sz="2000">
                <a:solidFill>
                  <a:srgbClr val="1070C4"/>
                </a:solidFill>
              </a:rPr>
              <a:t>Cloud Enablement Desk</a:t>
            </a:r>
          </a:p>
          <a:p>
            <a:pPr algn="ctr"/>
            <a:r>
              <a:rPr lang="en-US" sz="2000">
                <a:solidFill>
                  <a:srgbClr val="1070C4"/>
                </a:solidFill>
              </a:rPr>
              <a:t>Cloud Solution Architects</a:t>
            </a:r>
          </a:p>
        </p:txBody>
      </p:sp>
      <p:sp>
        <p:nvSpPr>
          <p:cNvPr id="13" name="TextBox 20">
            <a:extLst>
              <a:ext uri="{FF2B5EF4-FFF2-40B4-BE49-F238E27FC236}">
                <a16:creationId xmlns:a16="http://schemas.microsoft.com/office/drawing/2014/main" id="{F5C43A3F-E02E-4B04-94B6-33FE2511DEE9}"/>
              </a:ext>
            </a:extLst>
          </p:cNvPr>
          <p:cNvSpPr txBox="1"/>
          <p:nvPr userDrawn="1"/>
        </p:nvSpPr>
        <p:spPr>
          <a:xfrm>
            <a:off x="7585546" y="6515173"/>
            <a:ext cx="4499592" cy="261610"/>
          </a:xfrm>
          <a:prstGeom prst="rect">
            <a:avLst/>
          </a:prstGeom>
          <a:noFill/>
        </p:spPr>
        <p:txBody>
          <a:bodyPr wrap="square">
            <a:spAutoFit/>
          </a:bodyPr>
          <a:lstStyle/>
          <a:p>
            <a:pPr algn="r"/>
            <a:r>
              <a:rPr lang="en-US" sz="1100" i="1">
                <a:solidFill>
                  <a:schemeClr val="tx1">
                    <a:lumMod val="75000"/>
                  </a:schemeClr>
                </a:solidFill>
                <a:ea typeface="Segoe UI" pitchFamily="34" charset="0"/>
                <a:cs typeface="Segoe UI" pitchFamily="34" charset="0"/>
              </a:rPr>
              <a:t>Programs eligibility might vary; Terms and conditions apply.</a:t>
            </a:r>
            <a:endParaRPr lang="en-US" sz="1100" i="1">
              <a:solidFill>
                <a:schemeClr val="tx1">
                  <a:lumMod val="75000"/>
                </a:schemeClr>
              </a:solidFill>
            </a:endParaRPr>
          </a:p>
        </p:txBody>
      </p:sp>
      <p:sp>
        <p:nvSpPr>
          <p:cNvPr id="14" name="Rectangle 21">
            <a:extLst>
              <a:ext uri="{FF2B5EF4-FFF2-40B4-BE49-F238E27FC236}">
                <a16:creationId xmlns:a16="http://schemas.microsoft.com/office/drawing/2014/main" id="{A2FB7EDA-56F8-4676-B4AE-BFEE4E595188}"/>
              </a:ext>
            </a:extLst>
          </p:cNvPr>
          <p:cNvSpPr/>
          <p:nvPr userDrawn="1"/>
        </p:nvSpPr>
        <p:spPr bwMode="auto">
          <a:xfrm>
            <a:off x="209471" y="1471228"/>
            <a:ext cx="3840480" cy="11638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Provide feedback</a:t>
            </a:r>
          </a:p>
        </p:txBody>
      </p:sp>
      <p:sp>
        <p:nvSpPr>
          <p:cNvPr id="15" name="Rectangle 22">
            <a:extLst>
              <a:ext uri="{FF2B5EF4-FFF2-40B4-BE49-F238E27FC236}">
                <a16:creationId xmlns:a16="http://schemas.microsoft.com/office/drawing/2014/main" id="{38DE8BDD-ED04-4EC2-AFDF-7092EFD8657C}"/>
              </a:ext>
            </a:extLst>
          </p:cNvPr>
          <p:cNvSpPr/>
          <p:nvPr userDrawn="1"/>
        </p:nvSpPr>
        <p:spPr bwMode="auto">
          <a:xfrm>
            <a:off x="4143575" y="1471228"/>
            <a:ext cx="3840480" cy="11638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Connect &amp; </a:t>
            </a:r>
            <a:b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Engage</a:t>
            </a:r>
          </a:p>
        </p:txBody>
      </p:sp>
      <p:sp>
        <p:nvSpPr>
          <p:cNvPr id="16" name="Rectangle 23">
            <a:extLst>
              <a:ext uri="{FF2B5EF4-FFF2-40B4-BE49-F238E27FC236}">
                <a16:creationId xmlns:a16="http://schemas.microsoft.com/office/drawing/2014/main" id="{2A896F6A-1A68-44BD-9DAE-53E3D489B1E5}"/>
              </a:ext>
            </a:extLst>
          </p:cNvPr>
          <p:cNvSpPr/>
          <p:nvPr userDrawn="1"/>
        </p:nvSpPr>
        <p:spPr bwMode="auto">
          <a:xfrm>
            <a:off x="8080392" y="1471228"/>
            <a:ext cx="3840480" cy="11638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 Practices &amp;</a:t>
            </a:r>
            <a:b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Offerings</a:t>
            </a:r>
          </a:p>
        </p:txBody>
      </p:sp>
      <p:sp>
        <p:nvSpPr>
          <p:cNvPr id="17" name="people_23" title="Icon of a person with a chat bubble above them">
            <a:extLst>
              <a:ext uri="{FF2B5EF4-FFF2-40B4-BE49-F238E27FC236}">
                <a16:creationId xmlns:a16="http://schemas.microsoft.com/office/drawing/2014/main" id="{D9B7A991-E24A-4F93-9586-21D0B2CE808D}"/>
              </a:ext>
            </a:extLst>
          </p:cNvPr>
          <p:cNvSpPr>
            <a:spLocks noChangeAspect="1" noEditPoints="1"/>
          </p:cNvSpPr>
          <p:nvPr userDrawn="1"/>
        </p:nvSpPr>
        <p:spPr bwMode="auto">
          <a:xfrm>
            <a:off x="1526841" y="3042716"/>
            <a:ext cx="1386271" cy="137160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28575" cap="sq">
            <a:solidFill>
              <a:srgbClr val="0359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20603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4" grpId="0" animBg="1"/>
      <p:bldP spid="15" grpId="0" animBg="1"/>
      <p:bldP spid="16"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6449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286837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9591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58722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739530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716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7007731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554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5379542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losing dark gray">
    <p:bg>
      <p:bgRef idx="1001">
        <a:schemeClr val="bg2"/>
      </p:bgRef>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tx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3318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00D8CC"/>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3" name="Obrázek 7" descr="Obsah obrázku stůl, stojící, žena, podepsat&#10;&#10;Popis byl vytvořen automaticky">
            <a:extLst>
              <a:ext uri="{FF2B5EF4-FFF2-40B4-BE49-F238E27FC236}">
                <a16:creationId xmlns:a16="http://schemas.microsoft.com/office/drawing/2014/main" id="{8CCBC633-0BDC-47B8-ABF1-9039CB4383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81725" y="1493639"/>
            <a:ext cx="7905599" cy="3654475"/>
          </a:xfrm>
          <a:prstGeom prst="rect">
            <a:avLst/>
          </a:prstGeom>
        </p:spPr>
      </p:pic>
      <p:sp>
        <p:nvSpPr>
          <p:cNvPr id="3" name="Obdélník 2">
            <a:extLst>
              <a:ext uri="{FF2B5EF4-FFF2-40B4-BE49-F238E27FC236}">
                <a16:creationId xmlns:a16="http://schemas.microsoft.com/office/drawing/2014/main" id="{32528137-DB5B-4429-B0B4-BEC439E35757}"/>
              </a:ext>
            </a:extLst>
          </p:cNvPr>
          <p:cNvSpPr/>
          <p:nvPr userDrawn="1"/>
        </p:nvSpPr>
        <p:spPr bwMode="auto">
          <a:xfrm>
            <a:off x="8728364" y="368135"/>
            <a:ext cx="2879436" cy="676894"/>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cs-CZ"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48411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66986"/>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66986"/>
          </a:xfrm>
        </p:spPr>
        <p:txBody>
          <a:bodyPr lIns="0" tIns="0" rIns="0" bIns="0"/>
          <a:lstStyle>
            <a:lvl1pPr marL="0" indent="0">
              <a:lnSpc>
                <a:spcPct val="100000"/>
              </a:lnSpc>
              <a:spcBef>
                <a:spcPts val="0"/>
              </a:spcBef>
              <a:spcAft>
                <a:spcPts val="686"/>
              </a:spcAft>
              <a:buNone/>
              <a:defRPr lang="en-US" sz="1400"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66986"/>
          </a:xfrm>
        </p:spPr>
        <p:txBody>
          <a:bodyPr lIns="0" tIns="0" rIns="0" bIns="0"/>
          <a:lstStyle>
            <a:lvl1pPr marL="0" indent="0">
              <a:lnSpc>
                <a:spcPct val="100000"/>
              </a:lnSpc>
              <a:spcBef>
                <a:spcPts val="0"/>
              </a:spcBef>
              <a:spcAft>
                <a:spcPts val="686"/>
              </a:spcAft>
              <a:buNone/>
              <a:defRPr lang="en-US" sz="1400"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866556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94211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pic>
        <p:nvPicPr>
          <p:cNvPr id="10" name="MS logo white - EMF" descr="Microsoft logo white text version">
            <a:extLst>
              <a:ext uri="{FF2B5EF4-FFF2-40B4-BE49-F238E27FC236}">
                <a16:creationId xmlns:a16="http://schemas.microsoft.com/office/drawing/2014/main" id="{F8E10DA6-9966-48A4-889A-44D31FCD4F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descr="Microsoft Ignite logo">
            <a:extLst>
              <a:ext uri="{FF2B5EF4-FFF2-40B4-BE49-F238E27FC236}">
                <a16:creationId xmlns:a16="http://schemas.microsoft.com/office/drawing/2014/main" id="{17787E86-45FE-4510-95A0-D9907CD694C5}"/>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2" name="Picture 11" descr="A picture containing object, honeycomb&#10;&#10;Description automatically generated">
            <a:extLst>
              <a:ext uri="{FF2B5EF4-FFF2-40B4-BE49-F238E27FC236}">
                <a16:creationId xmlns:a16="http://schemas.microsoft.com/office/drawing/2014/main" id="{3D26FB41-BE56-495D-8D69-B32B054881B0}"/>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9813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picture containing object, honeycomb&#10;&#10;Description automatically generated">
            <a:extLst>
              <a:ext uri="{FF2B5EF4-FFF2-40B4-BE49-F238E27FC236}">
                <a16:creationId xmlns:a16="http://schemas.microsoft.com/office/drawing/2014/main" id="{B7FF868F-4506-470A-8775-7A80A78D9225}"/>
              </a:ext>
            </a:extLst>
          </p:cNvPr>
          <p:cNvPicPr>
            <a:picLocks noChangeAspect="1"/>
          </p:cNvPicPr>
          <p:nvPr userDrawn="1"/>
        </p:nvPicPr>
        <p:blipFill rotWithShape="1">
          <a:blip r:embed="rId3"/>
          <a:srcRect l="4091" b="4301"/>
          <a:stretch/>
        </p:blipFill>
        <p:spPr>
          <a:xfrm>
            <a:off x="4319701" y="399141"/>
            <a:ext cx="7872299" cy="6458859"/>
          </a:xfrm>
          <a:prstGeom prst="rect">
            <a:avLst/>
          </a:prstGeom>
        </p:spPr>
      </p:pic>
    </p:spTree>
    <p:extLst>
      <p:ext uri="{BB962C8B-B14F-4D97-AF65-F5344CB8AC3E}">
        <p14:creationId xmlns:p14="http://schemas.microsoft.com/office/powerpoint/2010/main" val="368330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icture containing table, drawing, clock, brick&#10;&#10;Description automatically generated">
            <a:extLst>
              <a:ext uri="{FF2B5EF4-FFF2-40B4-BE49-F238E27FC236}">
                <a16:creationId xmlns:a16="http://schemas.microsoft.com/office/drawing/2014/main" id="{161BD653-A2B0-4E8A-A9B5-F01A451753AF}"/>
              </a:ext>
            </a:extLst>
          </p:cNvPr>
          <p:cNvPicPr>
            <a:picLocks noChangeAspect="1"/>
          </p:cNvPicPr>
          <p:nvPr userDrawn="1"/>
        </p:nvPicPr>
        <p:blipFill>
          <a:blip r:embed="rId3"/>
          <a:stretch>
            <a:fillRect/>
          </a:stretch>
        </p:blipFill>
        <p:spPr>
          <a:xfrm>
            <a:off x="7013113" y="0"/>
            <a:ext cx="4232746" cy="6858000"/>
          </a:xfrm>
          <a:prstGeom prst="rect">
            <a:avLst/>
          </a:prstGeom>
        </p:spPr>
      </p:pic>
    </p:spTree>
    <p:extLst>
      <p:ext uri="{BB962C8B-B14F-4D97-AF65-F5344CB8AC3E}">
        <p14:creationId xmlns:p14="http://schemas.microsoft.com/office/powerpoint/2010/main" val="80401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971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227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624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711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176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anchor="t"/>
          <a:lstStyle>
            <a:lvl1pPr>
              <a:defRPr>
                <a:solidFill>
                  <a:schemeClr val="bg1"/>
                </a:solidFill>
              </a:defRPr>
            </a:lvl1pPr>
          </a:lstStyle>
          <a:p>
            <a:r>
              <a:rPr lang="en-US"/>
              <a:t>Agenda</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430887"/>
          </a:xfrm>
        </p:spPr>
        <p:txBody>
          <a:bodyPr anchor="t"/>
          <a:lstStyle>
            <a:lvl1pPr marL="0" indent="0">
              <a:spcAft>
                <a:spcPts val="800"/>
              </a:spcAft>
              <a:buNone/>
              <a:defRPr>
                <a:solidFill>
                  <a:schemeClr val="bg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0D8C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bg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2717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104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940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descr="A picture containing object, honeycomb&#10;&#10;Description automatically generated">
            <a:extLst>
              <a:ext uri="{FF2B5EF4-FFF2-40B4-BE49-F238E27FC236}">
                <a16:creationId xmlns:a16="http://schemas.microsoft.com/office/drawing/2014/main" id="{C6BA8E9F-1842-4F02-A42F-68E0B0B274CD}"/>
              </a:ext>
            </a:extLst>
          </p:cNvPr>
          <p:cNvPicPr>
            <a:picLocks noChangeAspect="1"/>
          </p:cNvPicPr>
          <p:nvPr userDrawn="1"/>
        </p:nvPicPr>
        <p:blipFill rotWithShape="1">
          <a:blip r:embed="rId2"/>
          <a:srcRect l="-218"/>
          <a:stretch/>
        </p:blipFill>
        <p:spPr>
          <a:xfrm>
            <a:off x="4319701" y="399141"/>
            <a:ext cx="7872299" cy="6458859"/>
          </a:xfrm>
          <a:prstGeom prst="rect">
            <a:avLst/>
          </a:prstGeom>
        </p:spPr>
      </p:pic>
    </p:spTree>
    <p:extLst>
      <p:ext uri="{BB962C8B-B14F-4D97-AF65-F5344CB8AC3E}">
        <p14:creationId xmlns:p14="http://schemas.microsoft.com/office/powerpoint/2010/main" val="153592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picture containing table, drawing, clock, brick&#10;&#10;Description automatically generated">
            <a:extLst>
              <a:ext uri="{FF2B5EF4-FFF2-40B4-BE49-F238E27FC236}">
                <a16:creationId xmlns:a16="http://schemas.microsoft.com/office/drawing/2014/main" id="{8C957E08-EF54-441D-851C-E495F1A4BA56}"/>
              </a:ext>
            </a:extLst>
          </p:cNvPr>
          <p:cNvPicPr>
            <a:picLocks noChangeAspect="1"/>
          </p:cNvPicPr>
          <p:nvPr userDrawn="1"/>
        </p:nvPicPr>
        <p:blipFill>
          <a:blip r:embed="rId2"/>
          <a:stretch>
            <a:fillRect/>
          </a:stretch>
        </p:blipFill>
        <p:spPr>
          <a:xfrm>
            <a:off x="7013113" y="0"/>
            <a:ext cx="4232746" cy="6858000"/>
          </a:xfrm>
          <a:prstGeom prst="rect">
            <a:avLst/>
          </a:prstGeom>
        </p:spPr>
      </p:pic>
    </p:spTree>
    <p:extLst>
      <p:ext uri="{BB962C8B-B14F-4D97-AF65-F5344CB8AC3E}">
        <p14:creationId xmlns:p14="http://schemas.microsoft.com/office/powerpoint/2010/main" val="142382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6461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2523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16878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089858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33774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22029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without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lvl1pPr>
              <a:defRPr>
                <a:solidFill>
                  <a:schemeClr val="bg1"/>
                </a:solidFill>
              </a:defRPr>
            </a:lvl1pPr>
          </a:lstStyle>
          <a:p>
            <a:r>
              <a:rPr lang="en-US"/>
              <a:t>Text layout without bulleted text</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3237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28649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7060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47645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521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713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338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434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167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5845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3141299"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6024144"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8906990" y="3659623"/>
            <a:ext cx="2834640" cy="307777"/>
          </a:xfrm>
        </p:spPr>
        <p:txBody>
          <a:bodyPr anchor="t"/>
          <a:lstStyle>
            <a:lvl1pPr marL="0" indent="0" algn="ctr">
              <a:buNone/>
              <a:defRPr sz="2000" b="0">
                <a:solidFill>
                  <a:schemeClr val="tx1"/>
                </a:solidFill>
                <a:latin typeface="+mj-lt"/>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a:t>
            </a:r>
          </a:p>
        </p:txBody>
      </p:sp>
      <p:sp>
        <p:nvSpPr>
          <p:cNvPr id="3" name="Title 2">
            <a:extLst>
              <a:ext uri="{FF2B5EF4-FFF2-40B4-BE49-F238E27FC236}">
                <a16:creationId xmlns:a16="http://schemas.microsoft.com/office/drawing/2014/main" id="{A093268A-A323-4FA2-AD78-8272E5C99800}"/>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5763612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guide id="32" orient="horz" pos="1968">
          <p15:clr>
            <a:srgbClr val="5ACBF0"/>
          </p15:clr>
        </p15:guide>
        <p15:guide id="33" orient="horz" pos="2160">
          <p15:clr>
            <a:srgbClr val="5ACBF0"/>
          </p15:clr>
        </p15:guide>
        <p15:guide id="34" orient="horz" pos="244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C5B190A5-EEC2-4DB4-BB1A-F932E227E955}"/>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879819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2" Type="http://schemas.openxmlformats.org/officeDocument/2006/relationships/slideLayout" Target="../slideLayouts/slideLayout167.xml"/><Relationship Id="rId16" Type="http://schemas.openxmlformats.org/officeDocument/2006/relationships/image" Target="../media/image1.emf"/><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theme" Target="../theme/theme1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theme" Target="../theme/theme11.xml"/><Relationship Id="rId3" Type="http://schemas.openxmlformats.org/officeDocument/2006/relationships/slideLayout" Target="../slideLayouts/slideLayout182.xml"/><Relationship Id="rId21" Type="http://schemas.openxmlformats.org/officeDocument/2006/relationships/slideLayout" Target="../slideLayouts/slideLayout200.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image" Target="../media/image18.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image" Target="../media/image7.png"/><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image" Target="../media/image6.emf"/><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theme" Target="../theme/theme3.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image" Target="../media/image18.emf"/><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theme" Target="../theme/theme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theme" Target="../theme/theme5.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image" Target="../media/image1.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image" Target="../media/image1.emf"/><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image" Target="../media/image6.emf"/><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image" Target="../media/image38.png"/><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theme" Target="../theme/theme7.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61.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image" Target="../media/image1.emf"/><Relationship Id="rId5" Type="http://schemas.openxmlformats.org/officeDocument/2006/relationships/theme" Target="../theme/theme8.xml"/><Relationship Id="rId4" Type="http://schemas.openxmlformats.org/officeDocument/2006/relationships/slideLayout" Target="../slideLayouts/slideLayout16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65.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image" Target="../media/image6.emf"/><Relationship Id="rId5" Type="http://schemas.openxmlformats.org/officeDocument/2006/relationships/image" Target="../media/image38.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
        <p:nvSpPr>
          <p:cNvPr id="5" name="Title 1">
            <a:extLst>
              <a:ext uri="{FF2B5EF4-FFF2-40B4-BE49-F238E27FC236}">
                <a16:creationId xmlns:a16="http://schemas.microsoft.com/office/drawing/2014/main" id="{10DDC137-9BC4-4976-9F63-E01BF6AC0168}"/>
              </a:ext>
            </a:extLst>
          </p:cNvPr>
          <p:cNvSpPr txBox="1">
            <a:spLocks/>
          </p:cNvSpPr>
          <p:nvPr userDrawn="1"/>
        </p:nvSpPr>
        <p:spPr>
          <a:xfrm>
            <a:off x="7603434" y="610464"/>
            <a:ext cx="3865217" cy="18466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algn="r"/>
            <a:r>
              <a:rPr lang="en-US" sz="1200">
                <a:solidFill>
                  <a:srgbClr val="243A5E"/>
                </a:solidFill>
              </a:rPr>
              <a:t>AZURE PARTNER WORKSHOP TRAINING</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1" r:id="rId1"/>
    <p:sldLayoutId id="2147484240" r:id="rId2"/>
    <p:sldLayoutId id="2147484710" r:id="rId3"/>
    <p:sldLayoutId id="2147484841" r:id="rId4"/>
    <p:sldLayoutId id="2147484959" r:id="rId5"/>
    <p:sldLayoutId id="2147484961"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12528341"/>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24548615"/>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43A5E"/>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
        <p:nvSpPr>
          <p:cNvPr id="8" name="Title 1">
            <a:extLst>
              <a:ext uri="{FF2B5EF4-FFF2-40B4-BE49-F238E27FC236}">
                <a16:creationId xmlns:a16="http://schemas.microsoft.com/office/drawing/2014/main" id="{DFBB1FE1-377C-4E0E-B20D-DE12E772C760}"/>
              </a:ext>
            </a:extLst>
          </p:cNvPr>
          <p:cNvSpPr txBox="1">
            <a:spLocks/>
          </p:cNvSpPr>
          <p:nvPr userDrawn="1"/>
        </p:nvSpPr>
        <p:spPr>
          <a:xfrm>
            <a:off x="7603434" y="610464"/>
            <a:ext cx="3865217" cy="18466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algn="r"/>
            <a:r>
              <a:rPr lang="en-US" sz="1200">
                <a:solidFill>
                  <a:srgbClr val="FFFFFF"/>
                </a:solidFill>
              </a:rPr>
              <a:t>AZURE PARTNER WORKSHOP TRAINING</a:t>
            </a:r>
          </a:p>
        </p:txBody>
      </p:sp>
    </p:spTree>
    <p:extLst>
      <p:ext uri="{BB962C8B-B14F-4D97-AF65-F5344CB8AC3E}">
        <p14:creationId xmlns:p14="http://schemas.microsoft.com/office/powerpoint/2010/main" val="1449559880"/>
      </p:ext>
    </p:extLst>
  </p:cSld>
  <p:clrMap bg1="lt1" tx1="dk1" bg2="lt2" tx2="dk2" accent1="accent1" accent2="accent2" accent3="accent3" accent4="accent4" accent5="accent5" accent6="accent6" hlink="hlink" folHlink="folHlink"/>
  <p:sldLayoutIdLst>
    <p:sldLayoutId id="2147484941" r:id="rId1"/>
    <p:sldLayoutId id="2147484951" r:id="rId2"/>
    <p:sldLayoutId id="2147484945" r:id="rId3"/>
    <p:sldLayoutId id="2147484943" r:id="rId4"/>
    <p:sldLayoutId id="2147484947" r:id="rId5"/>
    <p:sldLayoutId id="2147484960" r:id="rId6"/>
    <p:sldLayoutId id="2147484949" r:id="rId7"/>
    <p:sldLayoutId id="2147484952" r:id="rId8"/>
    <p:sldLayoutId id="2147484953" r:id="rId9"/>
    <p:sldLayoutId id="2147484955" r:id="rId10"/>
    <p:sldLayoutId id="2147484962" r:id="rId11"/>
    <p:sldLayoutId id="2147484954" r:id="rId1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FFFFFF"/>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FFFFFF"/>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FFFFFF"/>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FFFFFF"/>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FFFFFF"/>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86064381"/>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4104" r:id="rId22"/>
    <p:sldLayoutId id="2147484105" r:id="rId2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2793050"/>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2" r:id="rId28"/>
    <p:sldLayoutId id="2147483934" r:id="rId29"/>
    <p:sldLayoutId id="2147484010"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84002319"/>
      </p:ext>
    </p:extLst>
  </p:cSld>
  <p:clrMap bg1="dk1" tx1="lt1" bg2="dk2" tx2="lt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41428563"/>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63" r:id="rId32"/>
    <p:sldLayoutId id="2147484064" r:id="rId33"/>
    <p:sldLayoutId id="2147484065" r:id="rId34"/>
    <p:sldLayoutId id="2147484066"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7"/>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8825201"/>
      </p:ext>
    </p:extLst>
  </p:cSld>
  <p:clrMap bg1="lt1" tx1="dk1" bg2="lt2" tx2="dk2" accent1="accent1" accent2="accent2" accent3="accent3" accent4="accent4" accent5="accent5" accent6="accent6" hlink="hlink" folHlink="folHlink"/>
  <p:sldLayoutIdLst>
    <p:sldLayoutId id="2147484557" r:id="rId1"/>
    <p:sldLayoutId id="2147484553" r:id="rId2"/>
    <p:sldLayoutId id="2147484597" r:id="rId3"/>
    <p:sldLayoutId id="2147483973" r:id="rId4"/>
    <p:sldLayoutId id="2147483974" r:id="rId5"/>
    <p:sldLayoutId id="2147484001"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 id="2147483990" r:id="rId22"/>
    <p:sldLayoutId id="2147483991" r:id="rId23"/>
    <p:sldLayoutId id="2147483992" r:id="rId24"/>
    <p:sldLayoutId id="2147483993" r:id="rId25"/>
    <p:sldLayoutId id="2147483994" r:id="rId26"/>
    <p:sldLayoutId id="2147483995" r:id="rId27"/>
    <p:sldLayoutId id="2147484002" r:id="rId28"/>
    <p:sldLayoutId id="2147483996" r:id="rId29"/>
    <p:sldLayoutId id="2147483997" r:id="rId30"/>
    <p:sldLayoutId id="2147483998" r:id="rId31"/>
    <p:sldLayoutId id="2147483999" r:id="rId32"/>
    <p:sldLayoutId id="2147484000" r:id="rId33"/>
    <p:sldLayoutId id="2147484600" r:id="rId34"/>
    <p:sldLayoutId id="2147484601" r:id="rId35"/>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91088529"/>
      </p:ext>
    </p:extLst>
  </p:cSld>
  <p:clrMap bg1="lt1" tx1="dk1" bg2="lt2" tx2="dk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5"/>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18033871"/>
      </p:ext>
    </p:extLst>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lliancenet/azure-synapse-analytics-day"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bit.ly/3nYfjt9"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openhack.microsoft.com/"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www.microsoftevents.com/profile/form/index.cfm?PKformID=0x11380507abcd"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crosoft/WhatTheHack/tree/master/019-ThisOldDataWarehouse"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aka.ms/OCP-ImmersionWorkshops"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https://aka.ms/talknotes" TargetMode="External"/><Relationship Id="rId7" Type="http://schemas.openxmlformats.org/officeDocument/2006/relationships/hyperlink" Target="https://aka.ms/analyticsbreakoutroom"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hyperlink" Target="https://aka.ms/analyticsmainroom" TargetMode="External"/><Relationship Id="rId5" Type="http://schemas.openxmlformats.org/officeDocument/2006/relationships/hyperlink" Target="https://aka.ms/analyticsimmersion" TargetMode="External"/><Relationship Id="rId4" Type="http://schemas.openxmlformats.org/officeDocument/2006/relationships/hyperlink" Target="https://partner.microsoft.com/en-us/asset/collection/analytics-in-a-da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a:t>Analytics Immersion Workshop</a:t>
            </a:r>
          </a:p>
        </p:txBody>
      </p:sp>
      <p:sp>
        <p:nvSpPr>
          <p:cNvPr id="5" name="Text Placeholder 4"/>
          <p:cNvSpPr>
            <a:spLocks noGrp="1"/>
          </p:cNvSpPr>
          <p:nvPr>
            <p:ph type="body" sz="quarter" idx="12"/>
          </p:nvPr>
        </p:nvSpPr>
        <p:spPr>
          <a:xfrm>
            <a:off x="588263" y="3587552"/>
            <a:ext cx="4164583" cy="338554"/>
          </a:xfrm>
        </p:spPr>
        <p:txBody>
          <a:bodyPr/>
          <a:lstStyle/>
          <a:p>
            <a:r>
              <a:rPr lang="en-US"/>
              <a:t>Train the Trainer</a:t>
            </a:r>
          </a:p>
        </p:txBody>
      </p:sp>
      <p:sp>
        <p:nvSpPr>
          <p:cNvPr id="2" name="Text Placeholder 4">
            <a:extLst>
              <a:ext uri="{FF2B5EF4-FFF2-40B4-BE49-F238E27FC236}">
                <a16:creationId xmlns:a16="http://schemas.microsoft.com/office/drawing/2014/main" id="{C3C69795-A3DE-4B01-A770-9AFF193EAE92}"/>
              </a:ext>
            </a:extLst>
          </p:cNvPr>
          <p:cNvSpPr txBox="1">
            <a:spLocks/>
          </p:cNvSpPr>
          <p:nvPr/>
        </p:nvSpPr>
        <p:spPr>
          <a:xfrm>
            <a:off x="656180" y="5288089"/>
            <a:ext cx="5507738" cy="101566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FFFFFF"/>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FFFFFF"/>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FFFFFF"/>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Alex Karasek / CSA, Data &amp; AI</a:t>
            </a:r>
          </a:p>
          <a:p>
            <a:r>
              <a:rPr lang="en-US" dirty="0"/>
              <a:t>Brian Hitney / CSA, Data &amp; AI</a:t>
            </a:r>
          </a:p>
          <a:p>
            <a:endParaRPr lang="en-US" dirty="0"/>
          </a:p>
        </p:txBody>
      </p:sp>
    </p:spTree>
    <p:extLst>
      <p:ext uri="{BB962C8B-B14F-4D97-AF65-F5344CB8AC3E}">
        <p14:creationId xmlns:p14="http://schemas.microsoft.com/office/powerpoint/2010/main" val="3214518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Multi-day Schedule</a:t>
            </a:r>
          </a:p>
        </p:txBody>
      </p:sp>
      <p:graphicFrame>
        <p:nvGraphicFramePr>
          <p:cNvPr id="4" name="Table 4">
            <a:extLst>
              <a:ext uri="{FF2B5EF4-FFF2-40B4-BE49-F238E27FC236}">
                <a16:creationId xmlns:a16="http://schemas.microsoft.com/office/drawing/2014/main" id="{7D8581EF-C624-4C47-8646-D44753D5F187}"/>
              </a:ext>
            </a:extLst>
          </p:cNvPr>
          <p:cNvGraphicFramePr>
            <a:graphicFrameLocks noGrp="1"/>
          </p:cNvGraphicFramePr>
          <p:nvPr>
            <p:ph sz="quarter" idx="10"/>
            <p:extLst>
              <p:ext uri="{D42A27DB-BD31-4B8C-83A1-F6EECF244321}">
                <p14:modId xmlns:p14="http://schemas.microsoft.com/office/powerpoint/2010/main" val="422948805"/>
              </p:ext>
            </p:extLst>
          </p:nvPr>
        </p:nvGraphicFramePr>
        <p:xfrm>
          <a:off x="589815" y="1435100"/>
          <a:ext cx="11012370" cy="2966720"/>
        </p:xfrm>
        <a:graphic>
          <a:graphicData uri="http://schemas.openxmlformats.org/drawingml/2006/table">
            <a:tbl>
              <a:tblPr firstRow="1" bandRow="1">
                <a:tableStyleId>{5C22544A-7EE6-4342-B048-85BDC9FD1C3A}</a:tableStyleId>
              </a:tblPr>
              <a:tblGrid>
                <a:gridCol w="2232045">
                  <a:extLst>
                    <a:ext uri="{9D8B030D-6E8A-4147-A177-3AD203B41FA5}">
                      <a16:colId xmlns:a16="http://schemas.microsoft.com/office/drawing/2014/main" val="1526866778"/>
                    </a:ext>
                  </a:extLst>
                </a:gridCol>
                <a:gridCol w="8780325">
                  <a:extLst>
                    <a:ext uri="{9D8B030D-6E8A-4147-A177-3AD203B41FA5}">
                      <a16:colId xmlns:a16="http://schemas.microsoft.com/office/drawing/2014/main" val="3795033175"/>
                    </a:ext>
                  </a:extLst>
                </a:gridCol>
              </a:tblGrid>
              <a:tr h="370840">
                <a:tc gridSpan="2">
                  <a:txBody>
                    <a:bodyPr/>
                    <a:lstStyle/>
                    <a:p>
                      <a:pPr algn="ctr"/>
                      <a:r>
                        <a:rPr lang="en-US"/>
                        <a:t>Day 1</a:t>
                      </a:r>
                    </a:p>
                  </a:txBody>
                  <a:tcPr/>
                </a:tc>
                <a:tc hMerge="1">
                  <a:txBody>
                    <a:bodyPr/>
                    <a:lstStyle/>
                    <a:p>
                      <a:endParaRPr lang="en-US"/>
                    </a:p>
                  </a:txBody>
                  <a:tcPr/>
                </a:tc>
                <a:extLst>
                  <a:ext uri="{0D108BD9-81ED-4DB2-BD59-A6C34878D82A}">
                    <a16:rowId xmlns:a16="http://schemas.microsoft.com/office/drawing/2014/main" val="2466393247"/>
                  </a:ext>
                </a:extLst>
              </a:tr>
              <a:tr h="370840">
                <a:tc>
                  <a:txBody>
                    <a:bodyPr/>
                    <a:lstStyle/>
                    <a:p>
                      <a:r>
                        <a:rPr lang="en-US"/>
                        <a:t>Time</a:t>
                      </a:r>
                    </a:p>
                  </a:txBody>
                  <a:tcPr/>
                </a:tc>
                <a:tc>
                  <a:txBody>
                    <a:bodyPr/>
                    <a:lstStyle/>
                    <a:p>
                      <a:r>
                        <a:rPr lang="en-US"/>
                        <a:t>Content</a:t>
                      </a:r>
                    </a:p>
                  </a:txBody>
                  <a:tcPr/>
                </a:tc>
                <a:extLst>
                  <a:ext uri="{0D108BD9-81ED-4DB2-BD59-A6C34878D82A}">
                    <a16:rowId xmlns:a16="http://schemas.microsoft.com/office/drawing/2014/main" val="2451529619"/>
                  </a:ext>
                </a:extLst>
              </a:tr>
              <a:tr h="370840">
                <a:tc>
                  <a:txBody>
                    <a:bodyPr/>
                    <a:lstStyle/>
                    <a:p>
                      <a:r>
                        <a:rPr lang="en-US"/>
                        <a:t>9:00 – 10:00</a:t>
                      </a:r>
                    </a:p>
                  </a:txBody>
                  <a:tcPr/>
                </a:tc>
                <a:tc>
                  <a:txBody>
                    <a:bodyPr/>
                    <a:lstStyle/>
                    <a:p>
                      <a:r>
                        <a:rPr lang="en-US"/>
                        <a:t>Presentation – The Heart of Analytics</a:t>
                      </a:r>
                    </a:p>
                  </a:txBody>
                  <a:tcPr/>
                </a:tc>
                <a:extLst>
                  <a:ext uri="{0D108BD9-81ED-4DB2-BD59-A6C34878D82A}">
                    <a16:rowId xmlns:a16="http://schemas.microsoft.com/office/drawing/2014/main" val="3881458722"/>
                  </a:ext>
                </a:extLst>
              </a:tr>
              <a:tr h="370840">
                <a:tc>
                  <a:txBody>
                    <a:bodyPr/>
                    <a:lstStyle/>
                    <a:p>
                      <a:r>
                        <a:rPr lang="en-US"/>
                        <a:t>10:00 – 11:00</a:t>
                      </a:r>
                    </a:p>
                  </a:txBody>
                  <a:tcPr/>
                </a:tc>
                <a:tc>
                  <a:txBody>
                    <a:bodyPr/>
                    <a:lstStyle/>
                    <a:p>
                      <a:r>
                        <a:rPr lang="en-US"/>
                        <a:t>Optimizing analytics with Azure Synapse</a:t>
                      </a:r>
                    </a:p>
                  </a:txBody>
                  <a:tcPr/>
                </a:tc>
                <a:extLst>
                  <a:ext uri="{0D108BD9-81ED-4DB2-BD59-A6C34878D82A}">
                    <a16:rowId xmlns:a16="http://schemas.microsoft.com/office/drawing/2014/main" val="1489384935"/>
                  </a:ext>
                </a:extLst>
              </a:tr>
              <a:tr h="370840">
                <a:tc>
                  <a:txBody>
                    <a:bodyPr/>
                    <a:lstStyle/>
                    <a:p>
                      <a:r>
                        <a:rPr lang="en-US"/>
                        <a:t>11:00 – 11:30</a:t>
                      </a:r>
                    </a:p>
                  </a:txBody>
                  <a:tcPr/>
                </a:tc>
                <a:tc>
                  <a:txBody>
                    <a:bodyPr/>
                    <a:lstStyle/>
                    <a:p>
                      <a:r>
                        <a:rPr lang="en-US"/>
                        <a:t>Power BI and Azure Synapse</a:t>
                      </a:r>
                    </a:p>
                  </a:txBody>
                  <a:tcPr/>
                </a:tc>
                <a:extLst>
                  <a:ext uri="{0D108BD9-81ED-4DB2-BD59-A6C34878D82A}">
                    <a16:rowId xmlns:a16="http://schemas.microsoft.com/office/drawing/2014/main" val="2859044767"/>
                  </a:ext>
                </a:extLst>
              </a:tr>
              <a:tr h="370840">
                <a:tc>
                  <a:txBody>
                    <a:bodyPr/>
                    <a:lstStyle/>
                    <a:p>
                      <a:r>
                        <a:rPr lang="en-US"/>
                        <a:t>&lt;break&gt;</a:t>
                      </a:r>
                    </a:p>
                  </a:txBody>
                  <a:tcPr/>
                </a:tc>
                <a:tc>
                  <a:txBody>
                    <a:bodyPr/>
                    <a:lstStyle/>
                    <a:p>
                      <a:endParaRPr lang="en-US"/>
                    </a:p>
                  </a:txBody>
                  <a:tcPr/>
                </a:tc>
                <a:extLst>
                  <a:ext uri="{0D108BD9-81ED-4DB2-BD59-A6C34878D82A}">
                    <a16:rowId xmlns:a16="http://schemas.microsoft.com/office/drawing/2014/main" val="3808205919"/>
                  </a:ext>
                </a:extLst>
              </a:tr>
              <a:tr h="370840">
                <a:tc>
                  <a:txBody>
                    <a:bodyPr/>
                    <a:lstStyle/>
                    <a:p>
                      <a:r>
                        <a:rPr lang="en-US"/>
                        <a:t>12:00 – 1:00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Team breakout: Architectural whiteboarding</a:t>
                      </a:r>
                    </a:p>
                  </a:txBody>
                  <a:tcPr/>
                </a:tc>
                <a:extLst>
                  <a:ext uri="{0D108BD9-81ED-4DB2-BD59-A6C34878D82A}">
                    <a16:rowId xmlns:a16="http://schemas.microsoft.com/office/drawing/2014/main" val="1647421042"/>
                  </a:ext>
                </a:extLst>
              </a:tr>
              <a:tr h="370840">
                <a:tc>
                  <a:txBody>
                    <a:bodyPr/>
                    <a:lstStyle/>
                    <a:p>
                      <a:r>
                        <a:rPr lang="en-US"/>
                        <a:t>1:30 – 4:00</a:t>
                      </a:r>
                    </a:p>
                  </a:txBody>
                  <a:tcPr/>
                </a:tc>
                <a:tc>
                  <a:txBody>
                    <a:bodyPr/>
                    <a:lstStyle/>
                    <a:p>
                      <a:r>
                        <a:rPr lang="en-US" err="1"/>
                        <a:t>WhatTheHack</a:t>
                      </a:r>
                      <a:r>
                        <a:rPr lang="en-US"/>
                        <a:t> – This Old Data Warehouse</a:t>
                      </a:r>
                    </a:p>
                  </a:txBody>
                  <a:tcPr/>
                </a:tc>
                <a:extLst>
                  <a:ext uri="{0D108BD9-81ED-4DB2-BD59-A6C34878D82A}">
                    <a16:rowId xmlns:a16="http://schemas.microsoft.com/office/drawing/2014/main" val="3750232182"/>
                  </a:ext>
                </a:extLst>
              </a:tr>
            </a:tbl>
          </a:graphicData>
        </a:graphic>
      </p:graphicFrame>
      <p:graphicFrame>
        <p:nvGraphicFramePr>
          <p:cNvPr id="5" name="Table 4">
            <a:extLst>
              <a:ext uri="{FF2B5EF4-FFF2-40B4-BE49-F238E27FC236}">
                <a16:creationId xmlns:a16="http://schemas.microsoft.com/office/drawing/2014/main" id="{8314470A-49A4-4CB4-945C-F8999D4976EC}"/>
              </a:ext>
            </a:extLst>
          </p:cNvPr>
          <p:cNvGraphicFramePr>
            <a:graphicFrameLocks/>
          </p:cNvGraphicFramePr>
          <p:nvPr>
            <p:extLst>
              <p:ext uri="{D42A27DB-BD31-4B8C-83A1-F6EECF244321}">
                <p14:modId xmlns:p14="http://schemas.microsoft.com/office/powerpoint/2010/main" val="330055243"/>
              </p:ext>
            </p:extLst>
          </p:nvPr>
        </p:nvGraphicFramePr>
        <p:xfrm>
          <a:off x="589815" y="4931450"/>
          <a:ext cx="11012370" cy="1112520"/>
        </p:xfrm>
        <a:graphic>
          <a:graphicData uri="http://schemas.openxmlformats.org/drawingml/2006/table">
            <a:tbl>
              <a:tblPr firstRow="1" bandRow="1">
                <a:tableStyleId>{5C22544A-7EE6-4342-B048-85BDC9FD1C3A}</a:tableStyleId>
              </a:tblPr>
              <a:tblGrid>
                <a:gridCol w="2232045">
                  <a:extLst>
                    <a:ext uri="{9D8B030D-6E8A-4147-A177-3AD203B41FA5}">
                      <a16:colId xmlns:a16="http://schemas.microsoft.com/office/drawing/2014/main" val="1526866778"/>
                    </a:ext>
                  </a:extLst>
                </a:gridCol>
                <a:gridCol w="8780325">
                  <a:extLst>
                    <a:ext uri="{9D8B030D-6E8A-4147-A177-3AD203B41FA5}">
                      <a16:colId xmlns:a16="http://schemas.microsoft.com/office/drawing/2014/main" val="3795033175"/>
                    </a:ext>
                  </a:extLst>
                </a:gridCol>
              </a:tblGrid>
              <a:tr h="370840">
                <a:tc gridSpan="2">
                  <a:txBody>
                    <a:bodyPr/>
                    <a:lstStyle/>
                    <a:p>
                      <a:pPr algn="ctr"/>
                      <a:r>
                        <a:rPr lang="en-US"/>
                        <a:t>Day 2</a:t>
                      </a:r>
                    </a:p>
                  </a:txBody>
                  <a:tcPr/>
                </a:tc>
                <a:tc hMerge="1">
                  <a:txBody>
                    <a:bodyPr/>
                    <a:lstStyle/>
                    <a:p>
                      <a:endParaRPr lang="en-US"/>
                    </a:p>
                  </a:txBody>
                  <a:tcPr/>
                </a:tc>
                <a:extLst>
                  <a:ext uri="{0D108BD9-81ED-4DB2-BD59-A6C34878D82A}">
                    <a16:rowId xmlns:a16="http://schemas.microsoft.com/office/drawing/2014/main" val="3398318463"/>
                  </a:ext>
                </a:extLst>
              </a:tr>
              <a:tr h="370840">
                <a:tc>
                  <a:txBody>
                    <a:bodyPr/>
                    <a:lstStyle/>
                    <a:p>
                      <a:r>
                        <a:rPr lang="en-US"/>
                        <a:t>Time</a:t>
                      </a:r>
                    </a:p>
                  </a:txBody>
                  <a:tcPr/>
                </a:tc>
                <a:tc>
                  <a:txBody>
                    <a:bodyPr/>
                    <a:lstStyle/>
                    <a:p>
                      <a:r>
                        <a:rPr lang="en-US"/>
                        <a:t>Content</a:t>
                      </a:r>
                    </a:p>
                  </a:txBody>
                  <a:tcPr/>
                </a:tc>
                <a:extLst>
                  <a:ext uri="{0D108BD9-81ED-4DB2-BD59-A6C34878D82A}">
                    <a16:rowId xmlns:a16="http://schemas.microsoft.com/office/drawing/2014/main" val="2451529619"/>
                  </a:ext>
                </a:extLst>
              </a:tr>
              <a:tr h="370840">
                <a:tc>
                  <a:txBody>
                    <a:bodyPr/>
                    <a:lstStyle/>
                    <a:p>
                      <a:r>
                        <a:rPr lang="en-US"/>
                        <a:t>9:00 – 4:00</a:t>
                      </a:r>
                    </a:p>
                  </a:txBody>
                  <a:tcPr/>
                </a:tc>
                <a:tc>
                  <a:txBody>
                    <a:bodyPr/>
                    <a:lstStyle/>
                    <a:p>
                      <a:r>
                        <a:rPr lang="en-US" err="1"/>
                        <a:t>WhatTheHack</a:t>
                      </a:r>
                      <a:r>
                        <a:rPr lang="en-US"/>
                        <a:t> – This Old Data Warehouse (continued)</a:t>
                      </a:r>
                    </a:p>
                  </a:txBody>
                  <a:tcPr/>
                </a:tc>
                <a:extLst>
                  <a:ext uri="{0D108BD9-81ED-4DB2-BD59-A6C34878D82A}">
                    <a16:rowId xmlns:a16="http://schemas.microsoft.com/office/drawing/2014/main" val="3881458722"/>
                  </a:ext>
                </a:extLst>
              </a:tr>
            </a:tbl>
          </a:graphicData>
        </a:graphic>
      </p:graphicFrame>
    </p:spTree>
    <p:extLst>
      <p:ext uri="{BB962C8B-B14F-4D97-AF65-F5344CB8AC3E}">
        <p14:creationId xmlns:p14="http://schemas.microsoft.com/office/powerpoint/2010/main" val="33149211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5142356" cy="553998"/>
          </a:xfrm>
        </p:spPr>
        <p:txBody>
          <a:bodyPr/>
          <a:lstStyle/>
          <a:p>
            <a:r>
              <a:rPr lang="en-US"/>
              <a:t>Azure Synapse Analytics</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1489639"/>
          </a:xfrm>
        </p:spPr>
        <p:txBody>
          <a:bodyPr/>
          <a:lstStyle/>
          <a:p>
            <a:r>
              <a:rPr lang="en-US" dirty="0"/>
              <a:t>Overview &amp; Value Proposition</a:t>
            </a:r>
          </a:p>
          <a:p>
            <a:endParaRPr lang="en-US" dirty="0"/>
          </a:p>
          <a:p>
            <a:r>
              <a:rPr lang="en-US" dirty="0"/>
              <a:t>(This section removed for size – will be in final deck)</a:t>
            </a:r>
          </a:p>
        </p:txBody>
      </p:sp>
    </p:spTree>
    <p:extLst>
      <p:ext uri="{BB962C8B-B14F-4D97-AF65-F5344CB8AC3E}">
        <p14:creationId xmlns:p14="http://schemas.microsoft.com/office/powerpoint/2010/main" val="40742950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5142356" cy="553998"/>
          </a:xfrm>
        </p:spPr>
        <p:txBody>
          <a:bodyPr/>
          <a:lstStyle/>
          <a:p>
            <a:r>
              <a:rPr lang="en-US"/>
              <a:t>Hands-on Options</a:t>
            </a:r>
          </a:p>
        </p:txBody>
      </p:sp>
    </p:spTree>
    <p:extLst>
      <p:ext uri="{BB962C8B-B14F-4D97-AF65-F5344CB8AC3E}">
        <p14:creationId xmlns:p14="http://schemas.microsoft.com/office/powerpoint/2010/main" val="15487483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Analytics in a Day Content HOL</a:t>
            </a:r>
          </a:p>
        </p:txBody>
      </p:sp>
      <p:sp>
        <p:nvSpPr>
          <p:cNvPr id="6" name="Text Placeholder 5"/>
          <p:cNvSpPr>
            <a:spLocks noGrp="1"/>
          </p:cNvSpPr>
          <p:nvPr>
            <p:ph sz="quarter" idx="10"/>
          </p:nvPr>
        </p:nvSpPr>
        <p:spPr>
          <a:xfrm>
            <a:off x="584200" y="1435100"/>
            <a:ext cx="11018838" cy="4555093"/>
          </a:xfrm>
        </p:spPr>
        <p:txBody>
          <a:bodyPr/>
          <a:lstStyle/>
          <a:p>
            <a:r>
              <a:rPr lang="en-US" dirty="0" err="1"/>
              <a:t>Soliance</a:t>
            </a:r>
            <a:r>
              <a:rPr lang="en-US" dirty="0"/>
              <a:t> guided/provisioned HOL:</a:t>
            </a:r>
          </a:p>
          <a:p>
            <a:r>
              <a:rPr lang="en-US" sz="2000" dirty="0">
                <a:hlinkClick r:id="rId3">
                  <a:extLst>
                    <a:ext uri="{A12FA001-AC4F-418D-AE19-62706E023703}">
                      <ahyp:hlinkClr xmlns:ahyp="http://schemas.microsoft.com/office/drawing/2018/hyperlinkcolor" val="tx"/>
                    </a:ext>
                  </a:extLst>
                </a:hlinkClick>
              </a:rPr>
              <a:t>https://github.com/solliancenet/azure-synapse-analytics-day</a:t>
            </a:r>
            <a:endParaRPr lang="en-US" sz="2000" dirty="0"/>
          </a:p>
          <a:p>
            <a:endParaRPr lang="en-US" sz="2000" dirty="0"/>
          </a:p>
          <a:p>
            <a:r>
              <a:rPr lang="en-US" sz="2000" dirty="0"/>
              <a:t>Lab environments currently available for provisioning, greatly reducing setup time and support/proctoring needs. However, environments must be requested ahead of time for each student. Refer to the document on the content site for information on requesting environments.</a:t>
            </a:r>
          </a:p>
          <a:p>
            <a:pPr marL="0" indent="0">
              <a:buNone/>
            </a:pPr>
            <a:endParaRPr lang="en-US" dirty="0"/>
          </a:p>
          <a:p>
            <a:pPr marL="0" indent="0">
              <a:buNone/>
            </a:pPr>
            <a:r>
              <a:rPr lang="en-US" dirty="0"/>
              <a:t>For today’s Lab:  </a:t>
            </a:r>
            <a:r>
              <a:rPr lang="en-US" dirty="0">
                <a:hlinkClick r:id="rId4">
                  <a:extLst>
                    <a:ext uri="{A12FA001-AC4F-418D-AE19-62706E023703}">
                      <ahyp:hlinkClr xmlns:ahyp="http://schemas.microsoft.com/office/drawing/2018/hyperlinkcolor" val="tx"/>
                    </a:ext>
                  </a:extLst>
                </a:hlinkClick>
              </a:rPr>
              <a:t>https://bit.ly/3nYfjt9</a:t>
            </a:r>
            <a:r>
              <a:rPr lang="en-US" dirty="0"/>
              <a:t> </a:t>
            </a:r>
          </a:p>
          <a:p>
            <a:pPr marL="0" indent="0">
              <a:buNone/>
            </a:pPr>
            <a:endParaRPr lang="en-US" sz="1800" dirty="0">
              <a:solidFill>
                <a:srgbClr val="222222"/>
              </a:solidFill>
              <a:latin typeface="Segoe UI Light" panose="020B0502040204020203" pitchFamily="34" charset="0"/>
            </a:endParaRPr>
          </a:p>
          <a:p>
            <a:pPr marL="0" indent="0">
              <a:buNone/>
            </a:pPr>
            <a:r>
              <a:rPr lang="en-US" dirty="0"/>
              <a:t>Access Code: ACTIVATE9278</a:t>
            </a:r>
          </a:p>
          <a:p>
            <a:pPr marL="0" indent="0">
              <a:buNone/>
            </a:pPr>
            <a:endParaRPr lang="en-US" dirty="0"/>
          </a:p>
        </p:txBody>
      </p:sp>
    </p:spTree>
    <p:extLst>
      <p:ext uri="{BB962C8B-B14F-4D97-AF65-F5344CB8AC3E}">
        <p14:creationId xmlns:p14="http://schemas.microsoft.com/office/powerpoint/2010/main" val="11281090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Microsoft </a:t>
            </a:r>
            <a:r>
              <a:rPr lang="en-US" err="1"/>
              <a:t>OpenHack</a:t>
            </a:r>
            <a:endParaRPr lang="en-US"/>
          </a:p>
        </p:txBody>
      </p:sp>
      <p:sp>
        <p:nvSpPr>
          <p:cNvPr id="6" name="Text Placeholder 5"/>
          <p:cNvSpPr>
            <a:spLocks noGrp="1"/>
          </p:cNvSpPr>
          <p:nvPr>
            <p:ph type="body" sz="quarter" idx="10"/>
          </p:nvPr>
        </p:nvSpPr>
        <p:spPr>
          <a:xfrm>
            <a:off x="586390" y="1434370"/>
            <a:ext cx="11018520" cy="4616648"/>
          </a:xfrm>
        </p:spPr>
        <p:txBody>
          <a:bodyPr/>
          <a:lstStyle/>
          <a:p>
            <a:r>
              <a:rPr lang="en-US" sz="2400" err="1"/>
              <a:t>OpenHack</a:t>
            </a:r>
            <a:r>
              <a:rPr lang="en-US" sz="2400"/>
              <a:t> for Modern Data Warehousing</a:t>
            </a:r>
          </a:p>
          <a:p>
            <a:r>
              <a:rPr lang="en-US" sz="2000">
                <a:hlinkClick r:id="rId3">
                  <a:extLst>
                    <a:ext uri="{A12FA001-AC4F-418D-AE19-62706E023703}">
                      <ahyp:hlinkClr xmlns:ahyp="http://schemas.microsoft.com/office/drawing/2018/hyperlinkcolor" val="tx"/>
                    </a:ext>
                  </a:extLst>
                </a:hlinkClick>
              </a:rPr>
              <a:t>https://openhack.microsoft.com/</a:t>
            </a:r>
            <a:endParaRPr lang="en-US" sz="2000"/>
          </a:p>
          <a:p>
            <a:endParaRPr lang="en-US" sz="1400"/>
          </a:p>
          <a:p>
            <a:r>
              <a:rPr lang="en-US" sz="1800">
                <a:hlinkClick r:id="rId4">
                  <a:extLst>
                    <a:ext uri="{A12FA001-AC4F-418D-AE19-62706E023703}">
                      <ahyp:hlinkClr xmlns:ahyp="http://schemas.microsoft.com/office/drawing/2018/hyperlinkcolor" val="tx"/>
                    </a:ext>
                  </a:extLst>
                </a:hlinkClick>
              </a:rPr>
              <a:t>https://www.microsoftevents.com/profile/form/index.cfm?PKformID=0x11380507abcd</a:t>
            </a:r>
            <a:endParaRPr lang="en-US" sz="1800"/>
          </a:p>
          <a:p>
            <a:r>
              <a:rPr lang="en-US" sz="2400"/>
              <a:t>Sept 29 – Oct 1, 2020 (check for upcoming/new events)</a:t>
            </a:r>
          </a:p>
          <a:p>
            <a:endParaRPr lang="en-US" sz="1600"/>
          </a:p>
          <a:p>
            <a:r>
              <a:rPr lang="en-US" sz="1800" b="0" i="0">
                <a:solidFill>
                  <a:srgbClr val="FFFFFF"/>
                </a:solidFill>
                <a:effectLst/>
                <a:latin typeface="Segoe UI" panose="020B0502040204020203" pitchFamily="34" charset="0"/>
              </a:rPr>
              <a:t>This </a:t>
            </a:r>
            <a:r>
              <a:rPr lang="en-US" sz="1800" b="0" i="0" err="1">
                <a:solidFill>
                  <a:srgbClr val="FFFFFF"/>
                </a:solidFill>
                <a:effectLst/>
                <a:latin typeface="Segoe UI" panose="020B0502040204020203" pitchFamily="34" charset="0"/>
              </a:rPr>
              <a:t>OpenHack</a:t>
            </a:r>
            <a:r>
              <a:rPr lang="en-US" sz="1800" b="0" i="0">
                <a:solidFill>
                  <a:srgbClr val="FFFFFF"/>
                </a:solidFill>
                <a:effectLst/>
                <a:latin typeface="Segoe UI" panose="020B0502040204020203" pitchFamily="34" charset="0"/>
              </a:rPr>
              <a:t> enables attendees to develop, implement, and operationalize ETL pipelines for a multi-source data warehouse solution on Microsoft Azure. This </a:t>
            </a:r>
            <a:r>
              <a:rPr lang="en-US" sz="1800" b="0" i="0" err="1">
                <a:solidFill>
                  <a:srgbClr val="FFFFFF"/>
                </a:solidFill>
                <a:effectLst/>
                <a:latin typeface="Segoe UI" panose="020B0502040204020203" pitchFamily="34" charset="0"/>
              </a:rPr>
              <a:t>OpenHack</a:t>
            </a:r>
            <a:r>
              <a:rPr lang="en-US" sz="1800" b="0" i="0">
                <a:solidFill>
                  <a:srgbClr val="FFFFFF"/>
                </a:solidFill>
                <a:effectLst/>
                <a:latin typeface="Segoe UI" panose="020B0502040204020203" pitchFamily="34" charset="0"/>
              </a:rPr>
              <a:t> simulates a real-world scenario where an online DVD company’s data is coming in from a mess of disparate sources but needs to be stored in a single location, made sense of, and then used to feed a wide variety of downstream systems. During the “hacking” attendees will focus on 1. systematically ingesting and securing data from multiple sources and, then, 2. transforming data </a:t>
            </a:r>
            <a:r>
              <a:rPr lang="en-US" sz="1800" b="0" i="0" err="1">
                <a:solidFill>
                  <a:srgbClr val="FFFFFF"/>
                </a:solidFill>
                <a:effectLst/>
                <a:latin typeface="Segoe UI" panose="020B0502040204020203" pitchFamily="34" charset="0"/>
              </a:rPr>
              <a:t>to.fit</a:t>
            </a:r>
            <a:r>
              <a:rPr lang="en-US" sz="1800" b="0" i="0">
                <a:solidFill>
                  <a:srgbClr val="FFFFFF"/>
                </a:solidFill>
                <a:effectLst/>
                <a:latin typeface="Segoe UI" panose="020B0502040204020203" pitchFamily="34" charset="0"/>
              </a:rPr>
              <a:t> business’s required schema and monitor dataflow with levels of DevOps testing. By the end of the </a:t>
            </a:r>
            <a:r>
              <a:rPr lang="en-US" sz="1800" b="0" i="0" err="1">
                <a:solidFill>
                  <a:srgbClr val="FFFFFF"/>
                </a:solidFill>
                <a:effectLst/>
                <a:latin typeface="Segoe UI" panose="020B0502040204020203" pitchFamily="34" charset="0"/>
              </a:rPr>
              <a:t>OpenHack</a:t>
            </a:r>
            <a:r>
              <a:rPr lang="en-US" sz="1800" b="0" i="0">
                <a:solidFill>
                  <a:srgbClr val="FFFFFF"/>
                </a:solidFill>
                <a:effectLst/>
                <a:latin typeface="Segoe UI" panose="020B0502040204020203" pitchFamily="34" charset="0"/>
              </a:rPr>
              <a:t>, attendees will have built out a technical solution that is a fully operating Modern Data Warehouse with corresponding CI/CD pipeline that takes into account data management – which meets top-quality data consumption requirements, like reliability, scalability, and maintainability.</a:t>
            </a:r>
            <a:endParaRPr lang="en-US" sz="1800"/>
          </a:p>
        </p:txBody>
      </p:sp>
    </p:spTree>
    <p:extLst>
      <p:ext uri="{BB962C8B-B14F-4D97-AF65-F5344CB8AC3E}">
        <p14:creationId xmlns:p14="http://schemas.microsoft.com/office/powerpoint/2010/main" val="25674007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492443"/>
          </a:xfrm>
        </p:spPr>
        <p:txBody>
          <a:bodyPr/>
          <a:lstStyle/>
          <a:p>
            <a:r>
              <a:rPr lang="en-US" sz="3200"/>
              <a:t>What The Hack: This Old Data Warehouse</a:t>
            </a:r>
          </a:p>
        </p:txBody>
      </p:sp>
      <p:sp>
        <p:nvSpPr>
          <p:cNvPr id="6" name="Text Placeholder 5"/>
          <p:cNvSpPr>
            <a:spLocks noGrp="1"/>
          </p:cNvSpPr>
          <p:nvPr>
            <p:ph type="body" sz="quarter" idx="10"/>
          </p:nvPr>
        </p:nvSpPr>
        <p:spPr>
          <a:xfrm>
            <a:off x="586390" y="1434370"/>
            <a:ext cx="11018520" cy="4764381"/>
          </a:xfrm>
        </p:spPr>
        <p:txBody>
          <a:bodyPr/>
          <a:lstStyle/>
          <a:p>
            <a:r>
              <a:rPr lang="en-US" sz="2400"/>
              <a:t>Uses the WWI (Wide World Importers) scenario from the design session, located here:</a:t>
            </a:r>
          </a:p>
          <a:p>
            <a:r>
              <a:rPr lang="en-US" sz="2000">
                <a:hlinkClick r:id="rId3">
                  <a:extLst>
                    <a:ext uri="{A12FA001-AC4F-418D-AE19-62706E023703}">
                      <ahyp:hlinkClr xmlns:ahyp="http://schemas.microsoft.com/office/drawing/2018/hyperlinkcolor" val="tx"/>
                    </a:ext>
                  </a:extLst>
                </a:hlinkClick>
              </a:rPr>
              <a:t>https://github.com/microsoft/WhatTheHack/tree/master/019-ThisOldDataWarehouse</a:t>
            </a:r>
            <a:endParaRPr lang="en-US" sz="2000"/>
          </a:p>
          <a:p>
            <a:endParaRPr lang="en-US"/>
          </a:p>
          <a:p>
            <a:r>
              <a:rPr lang="en-US" sz="1800"/>
              <a:t>What the Hack (WTH) are hands-on, challenge-based hackathons that can be hosted in-person or virtually.  This hack consists of 5 challenges designed to simulate a real-world situation: migrating a solution to Azure Synapse, leveraging real time data, taking advantage of modern ELT tools and integrating them into reporting.</a:t>
            </a:r>
          </a:p>
          <a:p>
            <a:endParaRPr lang="en-US" sz="1800"/>
          </a:p>
          <a:p>
            <a:r>
              <a:rPr lang="en-US" sz="1800"/>
              <a:t>The length of the event can determine the ‘goalpost’ for the number of challenges to complete; challenges can be continued to be worked on after the event.</a:t>
            </a:r>
          </a:p>
          <a:p>
            <a:endParaRPr lang="en-US"/>
          </a:p>
          <a:p>
            <a:endParaRPr lang="en-US"/>
          </a:p>
        </p:txBody>
      </p:sp>
    </p:spTree>
    <p:extLst>
      <p:ext uri="{BB962C8B-B14F-4D97-AF65-F5344CB8AC3E}">
        <p14:creationId xmlns:p14="http://schemas.microsoft.com/office/powerpoint/2010/main" val="14736179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5142356" cy="553998"/>
          </a:xfrm>
        </p:spPr>
        <p:txBody>
          <a:bodyPr/>
          <a:lstStyle/>
          <a:p>
            <a:r>
              <a:rPr lang="en-US"/>
              <a:t>Architectural Breakout</a:t>
            </a:r>
          </a:p>
        </p:txBody>
      </p:sp>
    </p:spTree>
    <p:extLst>
      <p:ext uri="{BB962C8B-B14F-4D97-AF65-F5344CB8AC3E}">
        <p14:creationId xmlns:p14="http://schemas.microsoft.com/office/powerpoint/2010/main" val="15344826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Architectural Whiteboarding</a:t>
            </a:r>
          </a:p>
        </p:txBody>
      </p:sp>
      <p:sp>
        <p:nvSpPr>
          <p:cNvPr id="6" name="Text Placeholder 5"/>
          <p:cNvSpPr>
            <a:spLocks noGrp="1"/>
          </p:cNvSpPr>
          <p:nvPr>
            <p:ph sz="quarter" idx="10"/>
          </p:nvPr>
        </p:nvSpPr>
        <p:spPr>
          <a:xfrm>
            <a:off x="584200" y="1435100"/>
            <a:ext cx="11018838" cy="4333494"/>
          </a:xfrm>
        </p:spPr>
        <p:txBody>
          <a:bodyPr/>
          <a:lstStyle/>
          <a:p>
            <a:pPr marL="0" indent="0">
              <a:buNone/>
            </a:pPr>
            <a:r>
              <a:rPr lang="en-US" sz="1600" b="0" i="0" dirty="0">
                <a:effectLst/>
                <a:latin typeface="-apple-system"/>
              </a:rPr>
              <a:t>WWI (Wide World Importers) is a wholesale novelty goods importer and distributor operating in the San Francisco ba</a:t>
            </a:r>
            <a:r>
              <a:rPr lang="en-US" sz="1600" dirty="0">
                <a:latin typeface="-apple-system"/>
              </a:rPr>
              <a:t>y area.  As a wholesaler, WWI’s customers are mostly companies who resell to individuals.  These include specialty stores, supermarkets, tourist attraction shops, etc. All of WWI’s customers are located in the United States.</a:t>
            </a:r>
          </a:p>
          <a:p>
            <a:pPr marL="0" indent="0">
              <a:buNone/>
            </a:pPr>
            <a:endParaRPr lang="en-US" sz="1600" dirty="0">
              <a:latin typeface="-apple-system"/>
            </a:endParaRPr>
          </a:p>
          <a:p>
            <a:pPr marL="0" indent="0">
              <a:buNone/>
            </a:pPr>
            <a:r>
              <a:rPr lang="en-US" sz="1600" b="0" i="0" dirty="0">
                <a:effectLst/>
                <a:latin typeface="-apple-system"/>
              </a:rPr>
              <a:t>WWI</a:t>
            </a:r>
            <a:r>
              <a:rPr lang="en-US" sz="1600" dirty="0">
                <a:latin typeface="-apple-system"/>
              </a:rPr>
              <a:t>’s architecture consists of two on-premises databases: an OLTP for online/transaction processing, and a data warehouse for analytics.</a:t>
            </a:r>
            <a:endParaRPr lang="en-US" sz="1600" b="0" i="0" dirty="0">
              <a:effectLst/>
              <a:latin typeface="-apple-system"/>
            </a:endParaRPr>
          </a:p>
          <a:p>
            <a:pPr marL="0" indent="0">
              <a:buNone/>
            </a:pPr>
            <a:endParaRPr lang="en-US" sz="1600" dirty="0">
              <a:latin typeface="-apple-system"/>
            </a:endParaRPr>
          </a:p>
          <a:p>
            <a:pPr marL="0" indent="0">
              <a:buNone/>
            </a:pPr>
            <a:r>
              <a:rPr lang="en-US" sz="1600" b="0" i="0" dirty="0">
                <a:effectLst/>
                <a:latin typeface="-apple-system"/>
              </a:rPr>
              <a:t>WWI wants to modernize their data warehouse in phases. The first stage will be to scale-out their existing data warehouse horizontally. The data warehouse migration will be from their on-premises WWI Data Warehouse to Azure Synapse Analytics. They like to reuse their existing ETL code (SSIS) and leave their source systems as-is (no migration). </a:t>
            </a:r>
          </a:p>
          <a:p>
            <a:pPr marL="0" indent="0">
              <a:buNone/>
            </a:pPr>
            <a:endParaRPr lang="en-US" sz="1600" dirty="0">
              <a:latin typeface="-apple-system"/>
            </a:endParaRPr>
          </a:p>
          <a:p>
            <a:pPr marL="0" indent="0">
              <a:buNone/>
            </a:pPr>
            <a:r>
              <a:rPr lang="en-US" sz="1600" dirty="0">
                <a:latin typeface="-apple-system"/>
              </a:rPr>
              <a:t>For the second phase, WWI would like to re-engineer their data warehouse to accommodate larger data sets, </a:t>
            </a:r>
            <a:r>
              <a:rPr lang="en-US" sz="1600" dirty="0" err="1">
                <a:latin typeface="-apple-system"/>
              </a:rPr>
              <a:t>semistructured</a:t>
            </a:r>
            <a:r>
              <a:rPr lang="en-US" sz="1600" dirty="0">
                <a:latin typeface="-apple-system"/>
              </a:rPr>
              <a:t> data (CSV/JSON), and real-time ingestion of data.</a:t>
            </a:r>
          </a:p>
          <a:p>
            <a:pPr marL="0" indent="0">
              <a:buNone/>
            </a:pPr>
            <a:endParaRPr lang="en-US" sz="1600" dirty="0">
              <a:latin typeface="-apple-system"/>
            </a:endParaRPr>
          </a:p>
          <a:p>
            <a:pPr marL="0" indent="0">
              <a:buNone/>
            </a:pPr>
            <a:r>
              <a:rPr lang="en-US" sz="1600" dirty="0">
                <a:latin typeface="-apple-system"/>
              </a:rPr>
              <a:t>For the third phase, WWI would like to rewrite this process entirely from SSIS and is looking for recommendations on how to implement.</a:t>
            </a:r>
          </a:p>
        </p:txBody>
      </p:sp>
    </p:spTree>
    <p:extLst>
      <p:ext uri="{BB962C8B-B14F-4D97-AF65-F5344CB8AC3E}">
        <p14:creationId xmlns:p14="http://schemas.microsoft.com/office/powerpoint/2010/main" val="3971509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Architectural Whiteboarding</a:t>
            </a:r>
          </a:p>
        </p:txBody>
      </p:sp>
      <p:pic>
        <p:nvPicPr>
          <p:cNvPr id="3" name="Picture 2">
            <a:extLst>
              <a:ext uri="{FF2B5EF4-FFF2-40B4-BE49-F238E27FC236}">
                <a16:creationId xmlns:a16="http://schemas.microsoft.com/office/drawing/2014/main" id="{68544531-D8C9-416E-BCA4-A9B802CC30BD}"/>
              </a:ext>
            </a:extLst>
          </p:cNvPr>
          <p:cNvPicPr>
            <a:picLocks noChangeAspect="1"/>
          </p:cNvPicPr>
          <p:nvPr/>
        </p:nvPicPr>
        <p:blipFill>
          <a:blip r:embed="rId3"/>
          <a:stretch>
            <a:fillRect/>
          </a:stretch>
        </p:blipFill>
        <p:spPr>
          <a:xfrm>
            <a:off x="1617869" y="1323326"/>
            <a:ext cx="9430497" cy="5304654"/>
          </a:xfrm>
          <a:prstGeom prst="rect">
            <a:avLst/>
          </a:prstGeom>
        </p:spPr>
      </p:pic>
      <p:sp>
        <p:nvSpPr>
          <p:cNvPr id="7" name="Text Placeholder 5">
            <a:extLst>
              <a:ext uri="{FF2B5EF4-FFF2-40B4-BE49-F238E27FC236}">
                <a16:creationId xmlns:a16="http://schemas.microsoft.com/office/drawing/2014/main" id="{9D2D241F-B548-4F4A-96A9-0A382456ACAA}"/>
              </a:ext>
            </a:extLst>
          </p:cNvPr>
          <p:cNvSpPr txBox="1">
            <a:spLocks/>
          </p:cNvSpPr>
          <p:nvPr/>
        </p:nvSpPr>
        <p:spPr>
          <a:xfrm>
            <a:off x="589004" y="1011198"/>
            <a:ext cx="110188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latin typeface="-apple-system"/>
              </a:rPr>
              <a:t>Phase 0: Current Design</a:t>
            </a:r>
            <a:endParaRPr lang="en-US" sz="1600"/>
          </a:p>
        </p:txBody>
      </p:sp>
    </p:spTree>
    <p:extLst>
      <p:ext uri="{BB962C8B-B14F-4D97-AF65-F5344CB8AC3E}">
        <p14:creationId xmlns:p14="http://schemas.microsoft.com/office/powerpoint/2010/main" val="41702208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Architectural Whiteboarding</a:t>
            </a:r>
          </a:p>
        </p:txBody>
      </p:sp>
      <p:sp>
        <p:nvSpPr>
          <p:cNvPr id="6" name="Text Placeholder 5"/>
          <p:cNvSpPr>
            <a:spLocks noGrp="1"/>
          </p:cNvSpPr>
          <p:nvPr>
            <p:ph sz="quarter" idx="10"/>
          </p:nvPr>
        </p:nvSpPr>
        <p:spPr>
          <a:xfrm>
            <a:off x="589004" y="1011198"/>
            <a:ext cx="11018838" cy="246221"/>
          </a:xfrm>
        </p:spPr>
        <p:txBody>
          <a:bodyPr/>
          <a:lstStyle/>
          <a:p>
            <a:pPr marL="0" indent="0">
              <a:buNone/>
            </a:pPr>
            <a:r>
              <a:rPr lang="en-US" sz="1600" b="0" i="0">
                <a:effectLst/>
                <a:latin typeface="-apple-system"/>
              </a:rPr>
              <a:t>Phase 1: Scale to Azure Synapse</a:t>
            </a:r>
            <a:endParaRPr lang="en-US" sz="1600"/>
          </a:p>
        </p:txBody>
      </p:sp>
      <p:pic>
        <p:nvPicPr>
          <p:cNvPr id="5" name="Picture 4">
            <a:extLst>
              <a:ext uri="{FF2B5EF4-FFF2-40B4-BE49-F238E27FC236}">
                <a16:creationId xmlns:a16="http://schemas.microsoft.com/office/drawing/2014/main" id="{67E75850-DD4C-48F0-AE04-2AA33C109D71}"/>
              </a:ext>
            </a:extLst>
          </p:cNvPr>
          <p:cNvPicPr>
            <a:picLocks noChangeAspect="1"/>
          </p:cNvPicPr>
          <p:nvPr/>
        </p:nvPicPr>
        <p:blipFill>
          <a:blip r:embed="rId3"/>
          <a:stretch>
            <a:fillRect/>
          </a:stretch>
        </p:blipFill>
        <p:spPr>
          <a:xfrm>
            <a:off x="1726570" y="1395344"/>
            <a:ext cx="9265074" cy="5211604"/>
          </a:xfrm>
          <a:prstGeom prst="rect">
            <a:avLst/>
          </a:prstGeom>
        </p:spPr>
      </p:pic>
    </p:spTree>
    <p:extLst>
      <p:ext uri="{BB962C8B-B14F-4D97-AF65-F5344CB8AC3E}">
        <p14:creationId xmlns:p14="http://schemas.microsoft.com/office/powerpoint/2010/main" val="8936223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graphicFrame>
        <p:nvGraphicFramePr>
          <p:cNvPr id="2" name="Table 2">
            <a:extLst>
              <a:ext uri="{FF2B5EF4-FFF2-40B4-BE49-F238E27FC236}">
                <a16:creationId xmlns:a16="http://schemas.microsoft.com/office/drawing/2014/main" id="{93E0AAC9-71A4-4283-9A08-899691EBA126}"/>
              </a:ext>
            </a:extLst>
          </p:cNvPr>
          <p:cNvGraphicFramePr>
            <a:graphicFrameLocks noGrp="1"/>
          </p:cNvGraphicFramePr>
          <p:nvPr>
            <p:extLst>
              <p:ext uri="{D42A27DB-BD31-4B8C-83A1-F6EECF244321}">
                <p14:modId xmlns:p14="http://schemas.microsoft.com/office/powerpoint/2010/main" val="873840239"/>
              </p:ext>
            </p:extLst>
          </p:nvPr>
        </p:nvGraphicFramePr>
        <p:xfrm>
          <a:off x="4343400" y="2309812"/>
          <a:ext cx="7263384" cy="2728208"/>
        </p:xfrm>
        <a:graphic>
          <a:graphicData uri="http://schemas.openxmlformats.org/drawingml/2006/table">
            <a:tbl>
              <a:tblPr firstRow="1" bandRow="1">
                <a:tableStyleId>{5C22544A-7EE6-4342-B048-85BDC9FD1C3A}</a:tableStyleId>
              </a:tblPr>
              <a:tblGrid>
                <a:gridCol w="1759688">
                  <a:extLst>
                    <a:ext uri="{9D8B030D-6E8A-4147-A177-3AD203B41FA5}">
                      <a16:colId xmlns:a16="http://schemas.microsoft.com/office/drawing/2014/main" val="3344130387"/>
                    </a:ext>
                  </a:extLst>
                </a:gridCol>
                <a:gridCol w="5503696">
                  <a:extLst>
                    <a:ext uri="{9D8B030D-6E8A-4147-A177-3AD203B41FA5}">
                      <a16:colId xmlns:a16="http://schemas.microsoft.com/office/drawing/2014/main" val="410323922"/>
                    </a:ext>
                  </a:extLst>
                </a:gridCol>
              </a:tblGrid>
              <a:tr h="389744">
                <a:tc>
                  <a:txBody>
                    <a:bodyPr/>
                    <a:lstStyle/>
                    <a:p>
                      <a:r>
                        <a:rPr lang="en-US" dirty="0"/>
                        <a:t>~Time (ET)</a:t>
                      </a:r>
                    </a:p>
                  </a:txBody>
                  <a:tcPr/>
                </a:tc>
                <a:tc>
                  <a:txBody>
                    <a:bodyPr/>
                    <a:lstStyle/>
                    <a:p>
                      <a:endParaRPr lang="en-US" dirty="0"/>
                    </a:p>
                  </a:txBody>
                  <a:tcPr/>
                </a:tc>
                <a:extLst>
                  <a:ext uri="{0D108BD9-81ED-4DB2-BD59-A6C34878D82A}">
                    <a16:rowId xmlns:a16="http://schemas.microsoft.com/office/drawing/2014/main" val="2586530897"/>
                  </a:ext>
                </a:extLst>
              </a:tr>
              <a:tr h="389744">
                <a:tc>
                  <a:txBody>
                    <a:bodyPr/>
                    <a:lstStyle/>
                    <a:p>
                      <a:r>
                        <a:rPr lang="en-US" dirty="0"/>
                        <a:t>1pm</a:t>
                      </a:r>
                    </a:p>
                  </a:txBody>
                  <a:tcPr/>
                </a:tc>
                <a:tc>
                  <a:txBody>
                    <a:bodyPr/>
                    <a:lstStyle/>
                    <a:p>
                      <a:r>
                        <a:rPr lang="en-US" dirty="0"/>
                        <a:t>Intros, Content Overview</a:t>
                      </a:r>
                    </a:p>
                  </a:txBody>
                  <a:tcPr/>
                </a:tc>
                <a:extLst>
                  <a:ext uri="{0D108BD9-81ED-4DB2-BD59-A6C34878D82A}">
                    <a16:rowId xmlns:a16="http://schemas.microsoft.com/office/drawing/2014/main" val="1094926285"/>
                  </a:ext>
                </a:extLst>
              </a:tr>
              <a:tr h="389744">
                <a:tc>
                  <a:txBody>
                    <a:bodyPr/>
                    <a:lstStyle/>
                    <a:p>
                      <a:r>
                        <a:rPr lang="en-US" dirty="0"/>
                        <a:t>1:30pm</a:t>
                      </a:r>
                    </a:p>
                  </a:txBody>
                  <a:tcPr/>
                </a:tc>
                <a:tc>
                  <a:txBody>
                    <a:bodyPr/>
                    <a:lstStyle/>
                    <a:p>
                      <a:r>
                        <a:rPr lang="en-US" dirty="0"/>
                        <a:t>Whiteboarding breakout (room TBD)</a:t>
                      </a:r>
                    </a:p>
                  </a:txBody>
                  <a:tcPr/>
                </a:tc>
                <a:extLst>
                  <a:ext uri="{0D108BD9-81ED-4DB2-BD59-A6C34878D82A}">
                    <a16:rowId xmlns:a16="http://schemas.microsoft.com/office/drawing/2014/main" val="2978372828"/>
                  </a:ext>
                </a:extLst>
              </a:tr>
              <a:tr h="389744">
                <a:tc>
                  <a:txBody>
                    <a:bodyPr/>
                    <a:lstStyle/>
                    <a:p>
                      <a:r>
                        <a:rPr lang="en-US" dirty="0"/>
                        <a:t>2:00pm</a:t>
                      </a:r>
                    </a:p>
                  </a:txBody>
                  <a:tcPr/>
                </a:tc>
                <a:tc>
                  <a:txBody>
                    <a:bodyPr/>
                    <a:lstStyle/>
                    <a:p>
                      <a:r>
                        <a:rPr lang="en-US" dirty="0"/>
                        <a:t>Whiteboarding presentation main room</a:t>
                      </a:r>
                    </a:p>
                  </a:txBody>
                  <a:tcPr/>
                </a:tc>
                <a:extLst>
                  <a:ext uri="{0D108BD9-81ED-4DB2-BD59-A6C34878D82A}">
                    <a16:rowId xmlns:a16="http://schemas.microsoft.com/office/drawing/2014/main" val="1246488890"/>
                  </a:ext>
                </a:extLst>
              </a:tr>
              <a:tr h="389744">
                <a:tc>
                  <a:txBody>
                    <a:bodyPr/>
                    <a:lstStyle/>
                    <a:p>
                      <a:r>
                        <a:rPr lang="en-US" dirty="0"/>
                        <a:t>2:15pm</a:t>
                      </a:r>
                    </a:p>
                  </a:txBody>
                  <a:tcPr/>
                </a:tc>
                <a:tc>
                  <a:txBody>
                    <a:bodyPr/>
                    <a:lstStyle/>
                    <a:p>
                      <a:r>
                        <a:rPr lang="en-US" dirty="0"/>
                        <a:t>Lab start</a:t>
                      </a:r>
                    </a:p>
                  </a:txBody>
                  <a:tcPr/>
                </a:tc>
                <a:extLst>
                  <a:ext uri="{0D108BD9-81ED-4DB2-BD59-A6C34878D82A}">
                    <a16:rowId xmlns:a16="http://schemas.microsoft.com/office/drawing/2014/main" val="628186823"/>
                  </a:ext>
                </a:extLst>
              </a:tr>
              <a:tr h="389744">
                <a:tc>
                  <a:txBody>
                    <a:bodyPr/>
                    <a:lstStyle/>
                    <a:p>
                      <a:r>
                        <a:rPr lang="en-US" dirty="0"/>
                        <a:t>3:45pm</a:t>
                      </a:r>
                    </a:p>
                  </a:txBody>
                  <a:tcPr/>
                </a:tc>
                <a:tc>
                  <a:txBody>
                    <a:bodyPr/>
                    <a:lstStyle/>
                    <a:p>
                      <a:r>
                        <a:rPr lang="en-US" dirty="0" err="1"/>
                        <a:t>WhatTheHack</a:t>
                      </a:r>
                      <a:r>
                        <a:rPr lang="en-US" dirty="0"/>
                        <a:t> content discussion</a:t>
                      </a:r>
                    </a:p>
                  </a:txBody>
                  <a:tcPr/>
                </a:tc>
                <a:extLst>
                  <a:ext uri="{0D108BD9-81ED-4DB2-BD59-A6C34878D82A}">
                    <a16:rowId xmlns:a16="http://schemas.microsoft.com/office/drawing/2014/main" val="744743889"/>
                  </a:ext>
                </a:extLst>
              </a:tr>
              <a:tr h="389744">
                <a:tc>
                  <a:txBody>
                    <a:bodyPr/>
                    <a:lstStyle/>
                    <a:p>
                      <a:r>
                        <a:rPr lang="en-US" dirty="0"/>
                        <a:t>4:00pm</a:t>
                      </a:r>
                    </a:p>
                  </a:txBody>
                  <a:tcPr/>
                </a:tc>
                <a:tc>
                  <a:txBody>
                    <a:bodyPr/>
                    <a:lstStyle/>
                    <a:p>
                      <a:r>
                        <a:rPr lang="en-US" dirty="0"/>
                        <a:t>End</a:t>
                      </a:r>
                    </a:p>
                  </a:txBody>
                  <a:tcPr/>
                </a:tc>
                <a:extLst>
                  <a:ext uri="{0D108BD9-81ED-4DB2-BD59-A6C34878D82A}">
                    <a16:rowId xmlns:a16="http://schemas.microsoft.com/office/drawing/2014/main" val="1567224083"/>
                  </a:ext>
                </a:extLst>
              </a:tr>
            </a:tbl>
          </a:graphicData>
        </a:graphic>
      </p:graphicFrame>
    </p:spTree>
    <p:extLst>
      <p:ext uri="{BB962C8B-B14F-4D97-AF65-F5344CB8AC3E}">
        <p14:creationId xmlns:p14="http://schemas.microsoft.com/office/powerpoint/2010/main" val="14223028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Architectural Whiteboarding</a:t>
            </a:r>
          </a:p>
        </p:txBody>
      </p:sp>
      <p:sp>
        <p:nvSpPr>
          <p:cNvPr id="9" name="Text Placeholder 5">
            <a:extLst>
              <a:ext uri="{FF2B5EF4-FFF2-40B4-BE49-F238E27FC236}">
                <a16:creationId xmlns:a16="http://schemas.microsoft.com/office/drawing/2014/main" id="{C059286C-EF57-456D-A104-58B701987618}"/>
              </a:ext>
            </a:extLst>
          </p:cNvPr>
          <p:cNvSpPr txBox="1">
            <a:spLocks/>
          </p:cNvSpPr>
          <p:nvPr/>
        </p:nvSpPr>
        <p:spPr>
          <a:xfrm>
            <a:off x="589004" y="1011198"/>
            <a:ext cx="110188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latin typeface="-apple-system"/>
              </a:rPr>
              <a:t>Phase 2: Evolve the Data Lake</a:t>
            </a:r>
            <a:endParaRPr lang="en-US" sz="1600"/>
          </a:p>
        </p:txBody>
      </p:sp>
      <p:pic>
        <p:nvPicPr>
          <p:cNvPr id="1026" name="Picture 2">
            <a:extLst>
              <a:ext uri="{FF2B5EF4-FFF2-40B4-BE49-F238E27FC236}">
                <a16:creationId xmlns:a16="http://schemas.microsoft.com/office/drawing/2014/main" id="{4B225110-5851-45DC-9C04-1BE77F6A6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060" y="1372256"/>
            <a:ext cx="9294649" cy="522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243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Architectural Whiteboarding</a:t>
            </a:r>
          </a:p>
        </p:txBody>
      </p:sp>
      <p:pic>
        <p:nvPicPr>
          <p:cNvPr id="4" name="Picture 3">
            <a:extLst>
              <a:ext uri="{FF2B5EF4-FFF2-40B4-BE49-F238E27FC236}">
                <a16:creationId xmlns:a16="http://schemas.microsoft.com/office/drawing/2014/main" id="{488E9DFF-6665-47D4-8005-376D89E0C44C}"/>
              </a:ext>
            </a:extLst>
          </p:cNvPr>
          <p:cNvPicPr>
            <a:picLocks noChangeAspect="1"/>
          </p:cNvPicPr>
          <p:nvPr/>
        </p:nvPicPr>
        <p:blipFill>
          <a:blip r:embed="rId3"/>
          <a:stretch>
            <a:fillRect/>
          </a:stretch>
        </p:blipFill>
        <p:spPr>
          <a:xfrm>
            <a:off x="1682149" y="1505068"/>
            <a:ext cx="9083507" cy="5109473"/>
          </a:xfrm>
          <a:prstGeom prst="rect">
            <a:avLst/>
          </a:prstGeom>
        </p:spPr>
      </p:pic>
      <p:sp>
        <p:nvSpPr>
          <p:cNvPr id="7" name="Text Placeholder 5">
            <a:extLst>
              <a:ext uri="{FF2B5EF4-FFF2-40B4-BE49-F238E27FC236}">
                <a16:creationId xmlns:a16="http://schemas.microsoft.com/office/drawing/2014/main" id="{0788E8E7-3267-4B6C-8F6B-D7D38946FCA4}"/>
              </a:ext>
            </a:extLst>
          </p:cNvPr>
          <p:cNvSpPr txBox="1">
            <a:spLocks/>
          </p:cNvSpPr>
          <p:nvPr/>
        </p:nvSpPr>
        <p:spPr>
          <a:xfrm>
            <a:off x="589004" y="1011198"/>
            <a:ext cx="1101883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latin typeface="-apple-system"/>
              </a:rPr>
              <a:t>Phase 3: Redesign import process</a:t>
            </a:r>
            <a:endParaRPr lang="en-US" sz="1600"/>
          </a:p>
        </p:txBody>
      </p:sp>
    </p:spTree>
    <p:extLst>
      <p:ext uri="{BB962C8B-B14F-4D97-AF65-F5344CB8AC3E}">
        <p14:creationId xmlns:p14="http://schemas.microsoft.com/office/powerpoint/2010/main" val="4424186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492443"/>
          </a:xfrm>
        </p:spPr>
        <p:txBody>
          <a:bodyPr/>
          <a:lstStyle/>
          <a:p>
            <a:r>
              <a:rPr lang="en-US" sz="3200"/>
              <a:t>Q&amp;A</a:t>
            </a:r>
          </a:p>
        </p:txBody>
      </p:sp>
      <p:sp>
        <p:nvSpPr>
          <p:cNvPr id="6" name="Text Placeholder 5"/>
          <p:cNvSpPr>
            <a:spLocks noGrp="1"/>
          </p:cNvSpPr>
          <p:nvPr>
            <p:ph type="body" sz="quarter" idx="10"/>
          </p:nvPr>
        </p:nvSpPr>
        <p:spPr>
          <a:xfrm>
            <a:off x="586390" y="1434370"/>
            <a:ext cx="11018520" cy="3385542"/>
          </a:xfrm>
        </p:spPr>
        <p:txBody>
          <a:bodyPr/>
          <a:lstStyle/>
          <a:p>
            <a:r>
              <a:rPr lang="en-US" sz="3200">
                <a:solidFill>
                  <a:schemeClr val="bg1"/>
                </a:solidFill>
                <a:latin typeface="+mn-lt"/>
              </a:rPr>
              <a:t>Go </a:t>
            </a:r>
            <a:r>
              <a:rPr lang="en-US" sz="3200">
                <a:latin typeface="+mn-lt"/>
              </a:rPr>
              <a:t>to </a:t>
            </a:r>
            <a:r>
              <a:rPr lang="en-US" sz="3200">
                <a:latin typeface="+mn-lt"/>
                <a:hlinkClick r:id="rId3">
                  <a:extLst>
                    <a:ext uri="{A12FA001-AC4F-418D-AE19-62706E023703}">
                      <ahyp:hlinkClr xmlns:ahyp="http://schemas.microsoft.com/office/drawing/2018/hyperlinkcolor" val="tx"/>
                    </a:ext>
                  </a:extLst>
                </a:hlinkClick>
              </a:rPr>
              <a:t>https://aka.ms/OCP-ImmersionWorkshops</a:t>
            </a:r>
            <a:r>
              <a:rPr lang="en-US" sz="3200">
                <a:latin typeface="+mn-lt"/>
              </a:rPr>
              <a:t> to learn more about this program and get your questions answered</a:t>
            </a:r>
            <a:br>
              <a:rPr lang="en-US" sz="3600">
                <a:solidFill>
                  <a:schemeClr val="bg1"/>
                </a:solidFill>
                <a:latin typeface="+mn-lt"/>
              </a:rPr>
            </a:br>
            <a:br>
              <a:rPr lang="en-US" sz="3600">
                <a:solidFill>
                  <a:schemeClr val="bg1"/>
                </a:solidFill>
                <a:latin typeface="+mn-lt"/>
              </a:rPr>
            </a:br>
            <a:br>
              <a:rPr lang="en-US" sz="3600">
                <a:solidFill>
                  <a:schemeClr val="bg1"/>
                </a:solidFill>
                <a:latin typeface="+mn-lt"/>
              </a:rPr>
            </a:br>
            <a:r>
              <a:rPr lang="en-US" sz="2800" i="1">
                <a:latin typeface="+mn-lt"/>
              </a:rPr>
              <a:t>This group is part of the US Partner Community on Yammer. You will need to request to join this external network if you have not been there before.</a:t>
            </a:r>
            <a:endParaRPr lang="en-US"/>
          </a:p>
        </p:txBody>
      </p:sp>
    </p:spTree>
    <p:extLst>
      <p:ext uri="{BB962C8B-B14F-4D97-AF65-F5344CB8AC3E}">
        <p14:creationId xmlns:p14="http://schemas.microsoft.com/office/powerpoint/2010/main" val="33166895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EA57-4BFC-4138-9C41-8A37DAEB782B}"/>
              </a:ext>
            </a:extLst>
          </p:cNvPr>
          <p:cNvSpPr>
            <a:spLocks noGrp="1"/>
          </p:cNvSpPr>
          <p:nvPr>
            <p:ph type="title"/>
          </p:nvPr>
        </p:nvSpPr>
        <p:spPr/>
        <p:txBody>
          <a:bodyPr>
            <a:normAutofit/>
          </a:bodyPr>
          <a:lstStyle/>
          <a:p>
            <a:r>
              <a:rPr lang="en-US"/>
              <a:t>Before you go</a:t>
            </a:r>
          </a:p>
        </p:txBody>
      </p:sp>
    </p:spTree>
    <p:extLst>
      <p:ext uri="{BB962C8B-B14F-4D97-AF65-F5344CB8AC3E}">
        <p14:creationId xmlns:p14="http://schemas.microsoft.com/office/powerpoint/2010/main" val="26589113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Resources</a:t>
            </a:r>
          </a:p>
        </p:txBody>
      </p:sp>
      <p:sp>
        <p:nvSpPr>
          <p:cNvPr id="6" name="Text Placeholder 5"/>
          <p:cNvSpPr>
            <a:spLocks noGrp="1"/>
          </p:cNvSpPr>
          <p:nvPr>
            <p:ph sz="quarter" idx="10"/>
          </p:nvPr>
        </p:nvSpPr>
        <p:spPr>
          <a:xfrm>
            <a:off x="584200" y="1435100"/>
            <a:ext cx="11018838" cy="4789003"/>
          </a:xfrm>
        </p:spPr>
        <p:txBody>
          <a:bodyPr/>
          <a:lstStyle/>
          <a:p>
            <a:r>
              <a:rPr lang="en-US" dirty="0"/>
              <a:t>My </a:t>
            </a:r>
            <a:r>
              <a:rPr lang="en-US" dirty="0" err="1"/>
              <a:t>talknotes</a:t>
            </a:r>
            <a:r>
              <a:rPr lang="en-US" dirty="0"/>
              <a:t>: </a:t>
            </a:r>
            <a:r>
              <a:rPr lang="en-US" dirty="0">
                <a:hlinkClick r:id="rId3">
                  <a:extLst>
                    <a:ext uri="{A12FA001-AC4F-418D-AE19-62706E023703}">
                      <ahyp:hlinkClr xmlns:ahyp="http://schemas.microsoft.com/office/drawing/2018/hyperlinkcolor" val="tx"/>
                    </a:ext>
                  </a:extLst>
                </a:hlinkClick>
              </a:rPr>
              <a:t>https://aka.ms/talknotes</a:t>
            </a:r>
            <a:r>
              <a:rPr lang="en-US" dirty="0"/>
              <a:t> </a:t>
            </a:r>
          </a:p>
          <a:p>
            <a:pPr lvl="1"/>
            <a:r>
              <a:rPr lang="en-US" dirty="0"/>
              <a:t>Click the “Fall, 2020 Analytics Immersion Workshop TTT”</a:t>
            </a:r>
          </a:p>
          <a:p>
            <a:pPr marL="0" indent="0">
              <a:buNone/>
            </a:pPr>
            <a:endParaRPr lang="en-US" sz="2400" dirty="0"/>
          </a:p>
          <a:p>
            <a:r>
              <a:rPr lang="en-US" sz="2400" dirty="0"/>
              <a:t>Main content:</a:t>
            </a:r>
          </a:p>
          <a:p>
            <a:r>
              <a:rPr lang="en-US" sz="1800" dirty="0">
                <a:hlinkClick r:id="rId4">
                  <a:extLst>
                    <a:ext uri="{A12FA001-AC4F-418D-AE19-62706E023703}">
                      <ahyp:hlinkClr xmlns:ahyp="http://schemas.microsoft.com/office/drawing/2018/hyperlinkcolor" val="tx"/>
                    </a:ext>
                  </a:extLst>
                </a:hlinkClick>
              </a:rPr>
              <a:t>https://partner.microsoft.com/en-us/asset/collection/analytics-in-a-day#/</a:t>
            </a:r>
            <a:endParaRPr lang="en-US" sz="1800" dirty="0"/>
          </a:p>
          <a:p>
            <a:endParaRPr lang="en-US" sz="1800" dirty="0"/>
          </a:p>
          <a:p>
            <a:r>
              <a:rPr lang="en-US" sz="2400" dirty="0"/>
              <a:t>Recording (1 hour) of this session: </a:t>
            </a:r>
            <a:r>
              <a:rPr lang="en-US" sz="1800" dirty="0">
                <a:hlinkClick r:id="rId5">
                  <a:extLst>
                    <a:ext uri="{A12FA001-AC4F-418D-AE19-62706E023703}">
                      <ahyp:hlinkClr xmlns:ahyp="http://schemas.microsoft.com/office/drawing/2018/hyperlinkcolor" val="tx"/>
                    </a:ext>
                  </a:extLst>
                </a:hlinkClick>
              </a:rPr>
              <a:t>https://aka.ms/analyticsimmersion</a:t>
            </a:r>
            <a:endParaRPr lang="en-US" sz="1800" dirty="0"/>
          </a:p>
          <a:p>
            <a:endParaRPr lang="en-US" sz="1800" dirty="0"/>
          </a:p>
          <a:p>
            <a:r>
              <a:rPr lang="en-US" sz="1800" dirty="0"/>
              <a:t>Main meeting room: </a:t>
            </a:r>
            <a:r>
              <a:rPr lang="en-US" sz="1800" dirty="0">
                <a:hlinkClick r:id="rId6">
                  <a:extLst>
                    <a:ext uri="{A12FA001-AC4F-418D-AE19-62706E023703}">
                      <ahyp:hlinkClr xmlns:ahyp="http://schemas.microsoft.com/office/drawing/2018/hyperlinkcolor" val="tx"/>
                    </a:ext>
                  </a:extLst>
                </a:hlinkClick>
              </a:rPr>
              <a:t>https://aka.ms/analyticsmainroom</a:t>
            </a:r>
            <a:endParaRPr lang="en-US" sz="1800" dirty="0"/>
          </a:p>
          <a:p>
            <a:r>
              <a:rPr lang="en-US" sz="1800" dirty="0"/>
              <a:t>Breakout Room 1: </a:t>
            </a:r>
            <a:r>
              <a:rPr lang="en-US" sz="1800" dirty="0">
                <a:hlinkClick r:id="rId7">
                  <a:extLst>
                    <a:ext uri="{A12FA001-AC4F-418D-AE19-62706E023703}">
                      <ahyp:hlinkClr xmlns:ahyp="http://schemas.microsoft.com/office/drawing/2018/hyperlinkcolor" val="tx"/>
                    </a:ext>
                  </a:extLst>
                </a:hlinkClick>
              </a:rPr>
              <a:t>https://aka.ms/analyticsbreakoutroom</a:t>
            </a:r>
            <a:endParaRPr lang="en-US" sz="1800" dirty="0"/>
          </a:p>
          <a:p>
            <a:endParaRPr lang="en-US" sz="1800" dirty="0"/>
          </a:p>
          <a:p>
            <a:r>
              <a:rPr lang="en-US" sz="1800" dirty="0"/>
              <a:t>Lab signup: https://bit.ly/3nYfjt9</a:t>
            </a:r>
          </a:p>
          <a:p>
            <a:r>
              <a:rPr lang="en-US" sz="1800" dirty="0"/>
              <a:t>Use activation code: ACTIVATE9278</a:t>
            </a:r>
          </a:p>
        </p:txBody>
      </p:sp>
    </p:spTree>
    <p:extLst>
      <p:ext uri="{BB962C8B-B14F-4D97-AF65-F5344CB8AC3E}">
        <p14:creationId xmlns:p14="http://schemas.microsoft.com/office/powerpoint/2010/main" val="20853804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5142356" cy="553998"/>
          </a:xfrm>
        </p:spPr>
        <p:txBody>
          <a:bodyPr/>
          <a:lstStyle/>
          <a:p>
            <a:r>
              <a:rPr lang="en-US"/>
              <a:t>About TTT Events</a:t>
            </a:r>
          </a:p>
        </p:txBody>
      </p:sp>
    </p:spTree>
    <p:extLst>
      <p:ext uri="{BB962C8B-B14F-4D97-AF65-F5344CB8AC3E}">
        <p14:creationId xmlns:p14="http://schemas.microsoft.com/office/powerpoint/2010/main" val="28446230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a TTT (Train the Trainer)</a:t>
            </a:r>
          </a:p>
        </p:txBody>
      </p:sp>
      <p:sp>
        <p:nvSpPr>
          <p:cNvPr id="6" name="Text Placeholder 5"/>
          <p:cNvSpPr>
            <a:spLocks noGrp="1"/>
          </p:cNvSpPr>
          <p:nvPr>
            <p:ph sz="quarter" idx="10"/>
          </p:nvPr>
        </p:nvSpPr>
        <p:spPr>
          <a:xfrm>
            <a:off x="584200" y="1435100"/>
            <a:ext cx="11018838" cy="3681008"/>
          </a:xfrm>
        </p:spPr>
        <p:txBody>
          <a:bodyPr/>
          <a:lstStyle/>
          <a:p>
            <a:r>
              <a:rPr lang="en-US" dirty="0"/>
              <a:t>Designed to get you – the partner or organization – familiar with:</a:t>
            </a:r>
          </a:p>
          <a:p>
            <a:pPr lvl="1"/>
            <a:r>
              <a:rPr lang="en-US" dirty="0"/>
              <a:t>Analytics in a Day content</a:t>
            </a:r>
          </a:p>
          <a:p>
            <a:pPr lvl="1"/>
            <a:r>
              <a:rPr lang="en-US" dirty="0"/>
              <a:t>Typical requirements</a:t>
            </a:r>
          </a:p>
          <a:p>
            <a:pPr lvl="1"/>
            <a:r>
              <a:rPr lang="en-US" dirty="0"/>
              <a:t>Best practices, learnings, and resources</a:t>
            </a:r>
          </a:p>
          <a:p>
            <a:r>
              <a:rPr lang="en-US" dirty="0"/>
              <a:t>TTTs are </a:t>
            </a:r>
            <a:r>
              <a:rPr lang="en-US" i="1" dirty="0"/>
              <a:t>not</a:t>
            </a:r>
            <a:r>
              <a:rPr lang="en-US" dirty="0"/>
              <a:t> designed to teach you about Synapse and Analytics. </a:t>
            </a:r>
          </a:p>
          <a:p>
            <a:r>
              <a:rPr lang="en-US" dirty="0"/>
              <a:t>TTTs are designed to ensure you have a successful event!</a:t>
            </a:r>
          </a:p>
          <a:p>
            <a:pPr lvl="1"/>
            <a:r>
              <a:rPr lang="en-US" dirty="0"/>
              <a:t>Suggest a format</a:t>
            </a:r>
          </a:p>
          <a:p>
            <a:pPr lvl="1"/>
            <a:r>
              <a:rPr lang="en-US" dirty="0"/>
              <a:t>Show you the content</a:t>
            </a:r>
          </a:p>
          <a:p>
            <a:pPr lvl="1"/>
            <a:r>
              <a:rPr lang="en-US" dirty="0"/>
              <a:t>Walk through the labs</a:t>
            </a:r>
          </a:p>
        </p:txBody>
      </p:sp>
    </p:spTree>
    <p:extLst>
      <p:ext uri="{BB962C8B-B14F-4D97-AF65-F5344CB8AC3E}">
        <p14:creationId xmlns:p14="http://schemas.microsoft.com/office/powerpoint/2010/main" val="23210571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5142356" cy="553998"/>
          </a:xfrm>
        </p:spPr>
        <p:txBody>
          <a:bodyPr/>
          <a:lstStyle/>
          <a:p>
            <a:r>
              <a:rPr lang="en-US"/>
              <a:t>Content Overview</a:t>
            </a:r>
          </a:p>
        </p:txBody>
      </p:sp>
    </p:spTree>
    <p:extLst>
      <p:ext uri="{BB962C8B-B14F-4D97-AF65-F5344CB8AC3E}">
        <p14:creationId xmlns:p14="http://schemas.microsoft.com/office/powerpoint/2010/main" val="37328482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Original Schedule</a:t>
            </a:r>
          </a:p>
        </p:txBody>
      </p:sp>
      <p:graphicFrame>
        <p:nvGraphicFramePr>
          <p:cNvPr id="4" name="Table 4">
            <a:extLst>
              <a:ext uri="{FF2B5EF4-FFF2-40B4-BE49-F238E27FC236}">
                <a16:creationId xmlns:a16="http://schemas.microsoft.com/office/drawing/2014/main" id="{7D8581EF-C624-4C47-8646-D44753D5F187}"/>
              </a:ext>
            </a:extLst>
          </p:cNvPr>
          <p:cNvGraphicFramePr>
            <a:graphicFrameLocks noGrp="1"/>
          </p:cNvGraphicFramePr>
          <p:nvPr>
            <p:ph sz="quarter" idx="10"/>
            <p:extLst>
              <p:ext uri="{D42A27DB-BD31-4B8C-83A1-F6EECF244321}">
                <p14:modId xmlns:p14="http://schemas.microsoft.com/office/powerpoint/2010/main" val="3898485638"/>
              </p:ext>
            </p:extLst>
          </p:nvPr>
        </p:nvGraphicFramePr>
        <p:xfrm>
          <a:off x="584200" y="1435100"/>
          <a:ext cx="11018838" cy="2225040"/>
        </p:xfrm>
        <a:graphic>
          <a:graphicData uri="http://schemas.openxmlformats.org/drawingml/2006/table">
            <a:tbl>
              <a:tblPr firstRow="1" bandRow="1">
                <a:tableStyleId>{5C22544A-7EE6-4342-B048-85BDC9FD1C3A}</a:tableStyleId>
              </a:tblPr>
              <a:tblGrid>
                <a:gridCol w="2238513">
                  <a:extLst>
                    <a:ext uri="{9D8B030D-6E8A-4147-A177-3AD203B41FA5}">
                      <a16:colId xmlns:a16="http://schemas.microsoft.com/office/drawing/2014/main" val="1526866778"/>
                    </a:ext>
                  </a:extLst>
                </a:gridCol>
                <a:gridCol w="8780325">
                  <a:extLst>
                    <a:ext uri="{9D8B030D-6E8A-4147-A177-3AD203B41FA5}">
                      <a16:colId xmlns:a16="http://schemas.microsoft.com/office/drawing/2014/main" val="3795033175"/>
                    </a:ext>
                  </a:extLst>
                </a:gridCol>
              </a:tblGrid>
              <a:tr h="370840">
                <a:tc>
                  <a:txBody>
                    <a:bodyPr/>
                    <a:lstStyle/>
                    <a:p>
                      <a:r>
                        <a:rPr lang="en-US"/>
                        <a:t>Time</a:t>
                      </a:r>
                    </a:p>
                  </a:txBody>
                  <a:tcPr/>
                </a:tc>
                <a:tc>
                  <a:txBody>
                    <a:bodyPr/>
                    <a:lstStyle/>
                    <a:p>
                      <a:r>
                        <a:rPr lang="en-US"/>
                        <a:t>Content</a:t>
                      </a:r>
                    </a:p>
                  </a:txBody>
                  <a:tcPr/>
                </a:tc>
                <a:extLst>
                  <a:ext uri="{0D108BD9-81ED-4DB2-BD59-A6C34878D82A}">
                    <a16:rowId xmlns:a16="http://schemas.microsoft.com/office/drawing/2014/main" val="2451529619"/>
                  </a:ext>
                </a:extLst>
              </a:tr>
              <a:tr h="370840">
                <a:tc>
                  <a:txBody>
                    <a:bodyPr/>
                    <a:lstStyle/>
                    <a:p>
                      <a:r>
                        <a:rPr lang="en-US"/>
                        <a:t>9:00 – 10:00</a:t>
                      </a:r>
                    </a:p>
                  </a:txBody>
                  <a:tcPr/>
                </a:tc>
                <a:tc>
                  <a:txBody>
                    <a:bodyPr/>
                    <a:lstStyle/>
                    <a:p>
                      <a:r>
                        <a:rPr lang="en-US"/>
                        <a:t>Presentation – The Heart of Analytics</a:t>
                      </a:r>
                    </a:p>
                  </a:txBody>
                  <a:tcPr/>
                </a:tc>
                <a:extLst>
                  <a:ext uri="{0D108BD9-81ED-4DB2-BD59-A6C34878D82A}">
                    <a16:rowId xmlns:a16="http://schemas.microsoft.com/office/drawing/2014/main" val="3881458722"/>
                  </a:ext>
                </a:extLst>
              </a:tr>
              <a:tr h="370840">
                <a:tc>
                  <a:txBody>
                    <a:bodyPr/>
                    <a:lstStyle/>
                    <a:p>
                      <a:r>
                        <a:rPr lang="en-US"/>
                        <a:t>10:00 – 11:00</a:t>
                      </a:r>
                    </a:p>
                  </a:txBody>
                  <a:tcPr/>
                </a:tc>
                <a:tc>
                  <a:txBody>
                    <a:bodyPr/>
                    <a:lstStyle/>
                    <a:p>
                      <a:r>
                        <a:rPr lang="en-US"/>
                        <a:t>Optimizing analytics with Azure Synapse</a:t>
                      </a:r>
                    </a:p>
                  </a:txBody>
                  <a:tcPr/>
                </a:tc>
                <a:extLst>
                  <a:ext uri="{0D108BD9-81ED-4DB2-BD59-A6C34878D82A}">
                    <a16:rowId xmlns:a16="http://schemas.microsoft.com/office/drawing/2014/main" val="1489384935"/>
                  </a:ext>
                </a:extLst>
              </a:tr>
              <a:tr h="370840">
                <a:tc>
                  <a:txBody>
                    <a:bodyPr/>
                    <a:lstStyle/>
                    <a:p>
                      <a:r>
                        <a:rPr lang="en-US"/>
                        <a:t>11:00 – 11:15</a:t>
                      </a:r>
                    </a:p>
                  </a:txBody>
                  <a:tcPr/>
                </a:tc>
                <a:tc>
                  <a:txBody>
                    <a:bodyPr/>
                    <a:lstStyle/>
                    <a:p>
                      <a:r>
                        <a:rPr lang="en-US"/>
                        <a:t>Power BI and Azure Synapse</a:t>
                      </a:r>
                    </a:p>
                  </a:txBody>
                  <a:tcPr/>
                </a:tc>
                <a:extLst>
                  <a:ext uri="{0D108BD9-81ED-4DB2-BD59-A6C34878D82A}">
                    <a16:rowId xmlns:a16="http://schemas.microsoft.com/office/drawing/2014/main" val="2859044767"/>
                  </a:ext>
                </a:extLst>
              </a:tr>
              <a:tr h="370840">
                <a:tc>
                  <a:txBody>
                    <a:bodyPr/>
                    <a:lstStyle/>
                    <a:p>
                      <a:r>
                        <a:rPr lang="en-US"/>
                        <a:t>&lt;break&gt;</a:t>
                      </a:r>
                    </a:p>
                  </a:txBody>
                  <a:tcPr/>
                </a:tc>
                <a:tc>
                  <a:txBody>
                    <a:bodyPr/>
                    <a:lstStyle/>
                    <a:p>
                      <a:endParaRPr lang="en-US"/>
                    </a:p>
                  </a:txBody>
                  <a:tcPr/>
                </a:tc>
                <a:extLst>
                  <a:ext uri="{0D108BD9-81ED-4DB2-BD59-A6C34878D82A}">
                    <a16:rowId xmlns:a16="http://schemas.microsoft.com/office/drawing/2014/main" val="3808205919"/>
                  </a:ext>
                </a:extLst>
              </a:tr>
              <a:tr h="370840">
                <a:tc>
                  <a:txBody>
                    <a:bodyPr/>
                    <a:lstStyle/>
                    <a:p>
                      <a:r>
                        <a:rPr lang="en-US"/>
                        <a:t>11:30 – 1:00</a:t>
                      </a:r>
                    </a:p>
                  </a:txBody>
                  <a:tcPr/>
                </a:tc>
                <a:tc>
                  <a:txBody>
                    <a:bodyPr/>
                    <a:lstStyle/>
                    <a:p>
                      <a:r>
                        <a:rPr lang="en-US"/>
                        <a:t>Hands on lab</a:t>
                      </a:r>
                    </a:p>
                  </a:txBody>
                  <a:tcPr/>
                </a:tc>
                <a:extLst>
                  <a:ext uri="{0D108BD9-81ED-4DB2-BD59-A6C34878D82A}">
                    <a16:rowId xmlns:a16="http://schemas.microsoft.com/office/drawing/2014/main" val="1647421042"/>
                  </a:ext>
                </a:extLst>
              </a:tr>
            </a:tbl>
          </a:graphicData>
        </a:graphic>
      </p:graphicFrame>
    </p:spTree>
    <p:extLst>
      <p:ext uri="{BB962C8B-B14F-4D97-AF65-F5344CB8AC3E}">
        <p14:creationId xmlns:p14="http://schemas.microsoft.com/office/powerpoint/2010/main" val="18391908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Modified Schedule</a:t>
            </a:r>
          </a:p>
        </p:txBody>
      </p:sp>
      <p:graphicFrame>
        <p:nvGraphicFramePr>
          <p:cNvPr id="4" name="Table 4">
            <a:extLst>
              <a:ext uri="{FF2B5EF4-FFF2-40B4-BE49-F238E27FC236}">
                <a16:creationId xmlns:a16="http://schemas.microsoft.com/office/drawing/2014/main" id="{7D8581EF-C624-4C47-8646-D44753D5F187}"/>
              </a:ext>
            </a:extLst>
          </p:cNvPr>
          <p:cNvGraphicFramePr>
            <a:graphicFrameLocks noGrp="1"/>
          </p:cNvGraphicFramePr>
          <p:nvPr>
            <p:ph sz="quarter" idx="10"/>
            <p:extLst>
              <p:ext uri="{D42A27DB-BD31-4B8C-83A1-F6EECF244321}">
                <p14:modId xmlns:p14="http://schemas.microsoft.com/office/powerpoint/2010/main" val="2546614988"/>
              </p:ext>
            </p:extLst>
          </p:nvPr>
        </p:nvGraphicFramePr>
        <p:xfrm>
          <a:off x="584200" y="1435100"/>
          <a:ext cx="11018838" cy="1483360"/>
        </p:xfrm>
        <a:graphic>
          <a:graphicData uri="http://schemas.openxmlformats.org/drawingml/2006/table">
            <a:tbl>
              <a:tblPr firstRow="1" bandRow="1">
                <a:tableStyleId>{5C22544A-7EE6-4342-B048-85BDC9FD1C3A}</a:tableStyleId>
              </a:tblPr>
              <a:tblGrid>
                <a:gridCol w="2238513">
                  <a:extLst>
                    <a:ext uri="{9D8B030D-6E8A-4147-A177-3AD203B41FA5}">
                      <a16:colId xmlns:a16="http://schemas.microsoft.com/office/drawing/2014/main" val="1526866778"/>
                    </a:ext>
                  </a:extLst>
                </a:gridCol>
                <a:gridCol w="8780325">
                  <a:extLst>
                    <a:ext uri="{9D8B030D-6E8A-4147-A177-3AD203B41FA5}">
                      <a16:colId xmlns:a16="http://schemas.microsoft.com/office/drawing/2014/main" val="3795033175"/>
                    </a:ext>
                  </a:extLst>
                </a:gridCol>
              </a:tblGrid>
              <a:tr h="370840">
                <a:tc>
                  <a:txBody>
                    <a:bodyPr/>
                    <a:lstStyle/>
                    <a:p>
                      <a:r>
                        <a:rPr lang="en-US"/>
                        <a:t>Time</a:t>
                      </a:r>
                    </a:p>
                  </a:txBody>
                  <a:tcPr/>
                </a:tc>
                <a:tc>
                  <a:txBody>
                    <a:bodyPr/>
                    <a:lstStyle/>
                    <a:p>
                      <a:r>
                        <a:rPr lang="en-US"/>
                        <a:t>Content</a:t>
                      </a:r>
                    </a:p>
                  </a:txBody>
                  <a:tcPr/>
                </a:tc>
                <a:extLst>
                  <a:ext uri="{0D108BD9-81ED-4DB2-BD59-A6C34878D82A}">
                    <a16:rowId xmlns:a16="http://schemas.microsoft.com/office/drawing/2014/main" val="2451529619"/>
                  </a:ext>
                </a:extLst>
              </a:tr>
              <a:tr h="370840">
                <a:tc>
                  <a:txBody>
                    <a:bodyPr/>
                    <a:lstStyle/>
                    <a:p>
                      <a:r>
                        <a:rPr lang="en-US"/>
                        <a:t>9:00 – 10:30</a:t>
                      </a:r>
                    </a:p>
                  </a:txBody>
                  <a:tcPr/>
                </a:tc>
                <a:tc>
                  <a:txBody>
                    <a:bodyPr/>
                    <a:lstStyle/>
                    <a:p>
                      <a:r>
                        <a:rPr lang="en-US"/>
                        <a:t>Presentation – The Heart of Analytics / Azure Synapse Overview</a:t>
                      </a:r>
                    </a:p>
                  </a:txBody>
                  <a:tcPr/>
                </a:tc>
                <a:extLst>
                  <a:ext uri="{0D108BD9-81ED-4DB2-BD59-A6C34878D82A}">
                    <a16:rowId xmlns:a16="http://schemas.microsoft.com/office/drawing/2014/main" val="3881458722"/>
                  </a:ext>
                </a:extLst>
              </a:tr>
              <a:tr h="370840">
                <a:tc>
                  <a:txBody>
                    <a:bodyPr/>
                    <a:lstStyle/>
                    <a:p>
                      <a:r>
                        <a:rPr lang="en-US"/>
                        <a:t>11:00 – 11:30</a:t>
                      </a:r>
                    </a:p>
                  </a:txBody>
                  <a:tcPr/>
                </a:tc>
                <a:tc>
                  <a:txBody>
                    <a:bodyPr/>
                    <a:lstStyle/>
                    <a:p>
                      <a:r>
                        <a:rPr lang="en-US"/>
                        <a:t>Team breakout: Architectural whiteboarding</a:t>
                      </a:r>
                    </a:p>
                  </a:txBody>
                  <a:tcPr/>
                </a:tc>
                <a:extLst>
                  <a:ext uri="{0D108BD9-81ED-4DB2-BD59-A6C34878D82A}">
                    <a16:rowId xmlns:a16="http://schemas.microsoft.com/office/drawing/2014/main" val="2859044767"/>
                  </a:ext>
                </a:extLst>
              </a:tr>
              <a:tr h="370840">
                <a:tc>
                  <a:txBody>
                    <a:bodyPr/>
                    <a:lstStyle/>
                    <a:p>
                      <a:r>
                        <a:rPr lang="en-US"/>
                        <a:t>11:30 – 1:00</a:t>
                      </a:r>
                    </a:p>
                  </a:txBody>
                  <a:tcPr/>
                </a:tc>
                <a:tc>
                  <a:txBody>
                    <a:bodyPr/>
                    <a:lstStyle/>
                    <a:p>
                      <a:r>
                        <a:rPr lang="en-US"/>
                        <a:t>Hands on lab</a:t>
                      </a:r>
                    </a:p>
                  </a:txBody>
                  <a:tcPr/>
                </a:tc>
                <a:extLst>
                  <a:ext uri="{0D108BD9-81ED-4DB2-BD59-A6C34878D82A}">
                    <a16:rowId xmlns:a16="http://schemas.microsoft.com/office/drawing/2014/main" val="1647421042"/>
                  </a:ext>
                </a:extLst>
              </a:tr>
            </a:tbl>
          </a:graphicData>
        </a:graphic>
      </p:graphicFrame>
      <p:sp>
        <p:nvSpPr>
          <p:cNvPr id="5" name="TextBox 4">
            <a:extLst>
              <a:ext uri="{FF2B5EF4-FFF2-40B4-BE49-F238E27FC236}">
                <a16:creationId xmlns:a16="http://schemas.microsoft.com/office/drawing/2014/main" id="{B61CC7D9-5223-4E01-8C7B-88A83CB89499}"/>
              </a:ext>
            </a:extLst>
          </p:cNvPr>
          <p:cNvSpPr txBox="1"/>
          <p:nvPr/>
        </p:nvSpPr>
        <p:spPr>
          <a:xfrm>
            <a:off x="630424" y="3339548"/>
            <a:ext cx="9609719" cy="30777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solidFill>
                  <a:schemeClr val="bg1"/>
                </a:solidFill>
              </a:rPr>
              <a:t>Added Architectural whiteboarding team breakout</a:t>
            </a:r>
          </a:p>
        </p:txBody>
      </p:sp>
    </p:spTree>
    <p:extLst>
      <p:ext uri="{BB962C8B-B14F-4D97-AF65-F5344CB8AC3E}">
        <p14:creationId xmlns:p14="http://schemas.microsoft.com/office/powerpoint/2010/main" val="1310073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Full Day Schedule</a:t>
            </a:r>
          </a:p>
        </p:txBody>
      </p:sp>
      <p:graphicFrame>
        <p:nvGraphicFramePr>
          <p:cNvPr id="4" name="Table 4">
            <a:extLst>
              <a:ext uri="{FF2B5EF4-FFF2-40B4-BE49-F238E27FC236}">
                <a16:creationId xmlns:a16="http://schemas.microsoft.com/office/drawing/2014/main" id="{7D8581EF-C624-4C47-8646-D44753D5F187}"/>
              </a:ext>
            </a:extLst>
          </p:cNvPr>
          <p:cNvGraphicFramePr>
            <a:graphicFrameLocks noGrp="1"/>
          </p:cNvGraphicFramePr>
          <p:nvPr>
            <p:ph sz="quarter" idx="10"/>
            <p:extLst>
              <p:ext uri="{D42A27DB-BD31-4B8C-83A1-F6EECF244321}">
                <p14:modId xmlns:p14="http://schemas.microsoft.com/office/powerpoint/2010/main" val="1222061013"/>
              </p:ext>
            </p:extLst>
          </p:nvPr>
        </p:nvGraphicFramePr>
        <p:xfrm>
          <a:off x="590668" y="1435100"/>
          <a:ext cx="11012370" cy="2595880"/>
        </p:xfrm>
        <a:graphic>
          <a:graphicData uri="http://schemas.openxmlformats.org/drawingml/2006/table">
            <a:tbl>
              <a:tblPr firstRow="1" bandRow="1">
                <a:tableStyleId>{5C22544A-7EE6-4342-B048-85BDC9FD1C3A}</a:tableStyleId>
              </a:tblPr>
              <a:tblGrid>
                <a:gridCol w="2232045">
                  <a:extLst>
                    <a:ext uri="{9D8B030D-6E8A-4147-A177-3AD203B41FA5}">
                      <a16:colId xmlns:a16="http://schemas.microsoft.com/office/drawing/2014/main" val="1526866778"/>
                    </a:ext>
                  </a:extLst>
                </a:gridCol>
                <a:gridCol w="8780325">
                  <a:extLst>
                    <a:ext uri="{9D8B030D-6E8A-4147-A177-3AD203B41FA5}">
                      <a16:colId xmlns:a16="http://schemas.microsoft.com/office/drawing/2014/main" val="3795033175"/>
                    </a:ext>
                  </a:extLst>
                </a:gridCol>
              </a:tblGrid>
              <a:tr h="370840">
                <a:tc>
                  <a:txBody>
                    <a:bodyPr/>
                    <a:lstStyle/>
                    <a:p>
                      <a:r>
                        <a:rPr lang="en-US"/>
                        <a:t>Time</a:t>
                      </a:r>
                    </a:p>
                  </a:txBody>
                  <a:tcPr/>
                </a:tc>
                <a:tc>
                  <a:txBody>
                    <a:bodyPr/>
                    <a:lstStyle/>
                    <a:p>
                      <a:r>
                        <a:rPr lang="en-US"/>
                        <a:t>Content</a:t>
                      </a:r>
                    </a:p>
                  </a:txBody>
                  <a:tcPr/>
                </a:tc>
                <a:extLst>
                  <a:ext uri="{0D108BD9-81ED-4DB2-BD59-A6C34878D82A}">
                    <a16:rowId xmlns:a16="http://schemas.microsoft.com/office/drawing/2014/main" val="2451529619"/>
                  </a:ext>
                </a:extLst>
              </a:tr>
              <a:tr h="370840">
                <a:tc>
                  <a:txBody>
                    <a:bodyPr/>
                    <a:lstStyle/>
                    <a:p>
                      <a:r>
                        <a:rPr lang="en-US"/>
                        <a:t>9:00 – 10:00</a:t>
                      </a:r>
                    </a:p>
                  </a:txBody>
                  <a:tcPr/>
                </a:tc>
                <a:tc>
                  <a:txBody>
                    <a:bodyPr/>
                    <a:lstStyle/>
                    <a:p>
                      <a:r>
                        <a:rPr lang="en-US"/>
                        <a:t>Presentation – The Heart of Analytics</a:t>
                      </a:r>
                    </a:p>
                  </a:txBody>
                  <a:tcPr/>
                </a:tc>
                <a:extLst>
                  <a:ext uri="{0D108BD9-81ED-4DB2-BD59-A6C34878D82A}">
                    <a16:rowId xmlns:a16="http://schemas.microsoft.com/office/drawing/2014/main" val="3881458722"/>
                  </a:ext>
                </a:extLst>
              </a:tr>
              <a:tr h="370840">
                <a:tc>
                  <a:txBody>
                    <a:bodyPr/>
                    <a:lstStyle/>
                    <a:p>
                      <a:r>
                        <a:rPr lang="en-US"/>
                        <a:t>10:00 – 11:00</a:t>
                      </a:r>
                    </a:p>
                  </a:txBody>
                  <a:tcPr/>
                </a:tc>
                <a:tc>
                  <a:txBody>
                    <a:bodyPr/>
                    <a:lstStyle/>
                    <a:p>
                      <a:r>
                        <a:rPr lang="en-US"/>
                        <a:t>Optimizing analytics with Azure Synapse</a:t>
                      </a:r>
                    </a:p>
                  </a:txBody>
                  <a:tcPr/>
                </a:tc>
                <a:extLst>
                  <a:ext uri="{0D108BD9-81ED-4DB2-BD59-A6C34878D82A}">
                    <a16:rowId xmlns:a16="http://schemas.microsoft.com/office/drawing/2014/main" val="1489384935"/>
                  </a:ext>
                </a:extLst>
              </a:tr>
              <a:tr h="370840">
                <a:tc>
                  <a:txBody>
                    <a:bodyPr/>
                    <a:lstStyle/>
                    <a:p>
                      <a:r>
                        <a:rPr lang="en-US"/>
                        <a:t>11:00 – 11:30</a:t>
                      </a:r>
                    </a:p>
                  </a:txBody>
                  <a:tcPr/>
                </a:tc>
                <a:tc>
                  <a:txBody>
                    <a:bodyPr/>
                    <a:lstStyle/>
                    <a:p>
                      <a:r>
                        <a:rPr lang="en-US"/>
                        <a:t>Power BI and Azure Synapse</a:t>
                      </a:r>
                    </a:p>
                  </a:txBody>
                  <a:tcPr/>
                </a:tc>
                <a:extLst>
                  <a:ext uri="{0D108BD9-81ED-4DB2-BD59-A6C34878D82A}">
                    <a16:rowId xmlns:a16="http://schemas.microsoft.com/office/drawing/2014/main" val="2859044767"/>
                  </a:ext>
                </a:extLst>
              </a:tr>
              <a:tr h="370840">
                <a:tc>
                  <a:txBody>
                    <a:bodyPr/>
                    <a:lstStyle/>
                    <a:p>
                      <a:r>
                        <a:rPr lang="en-US"/>
                        <a:t>&lt;break&gt;</a:t>
                      </a:r>
                    </a:p>
                  </a:txBody>
                  <a:tcPr/>
                </a:tc>
                <a:tc>
                  <a:txBody>
                    <a:bodyPr/>
                    <a:lstStyle/>
                    <a:p>
                      <a:endParaRPr lang="en-US"/>
                    </a:p>
                  </a:txBody>
                  <a:tcPr/>
                </a:tc>
                <a:extLst>
                  <a:ext uri="{0D108BD9-81ED-4DB2-BD59-A6C34878D82A}">
                    <a16:rowId xmlns:a16="http://schemas.microsoft.com/office/drawing/2014/main" val="3808205919"/>
                  </a:ext>
                </a:extLst>
              </a:tr>
              <a:tr h="370840">
                <a:tc>
                  <a:txBody>
                    <a:bodyPr/>
                    <a:lstStyle/>
                    <a:p>
                      <a:r>
                        <a:rPr lang="en-US"/>
                        <a:t>12:00 – 1:00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Team breakout: Architectural whiteboarding</a:t>
                      </a:r>
                    </a:p>
                  </a:txBody>
                  <a:tcPr/>
                </a:tc>
                <a:extLst>
                  <a:ext uri="{0D108BD9-81ED-4DB2-BD59-A6C34878D82A}">
                    <a16:rowId xmlns:a16="http://schemas.microsoft.com/office/drawing/2014/main" val="1647421042"/>
                  </a:ext>
                </a:extLst>
              </a:tr>
              <a:tr h="370840">
                <a:tc>
                  <a:txBody>
                    <a:bodyPr/>
                    <a:lstStyle/>
                    <a:p>
                      <a:r>
                        <a:rPr lang="en-US"/>
                        <a:t>1:30 – 4:00</a:t>
                      </a:r>
                    </a:p>
                  </a:txBody>
                  <a:tcPr/>
                </a:tc>
                <a:tc>
                  <a:txBody>
                    <a:bodyPr/>
                    <a:lstStyle/>
                    <a:p>
                      <a:r>
                        <a:rPr lang="en-US"/>
                        <a:t>Hands on Lab</a:t>
                      </a:r>
                    </a:p>
                  </a:txBody>
                  <a:tcPr/>
                </a:tc>
                <a:extLst>
                  <a:ext uri="{0D108BD9-81ED-4DB2-BD59-A6C34878D82A}">
                    <a16:rowId xmlns:a16="http://schemas.microsoft.com/office/drawing/2014/main" val="3750232182"/>
                  </a:ext>
                </a:extLst>
              </a:tr>
            </a:tbl>
          </a:graphicData>
        </a:graphic>
      </p:graphicFrame>
      <p:sp>
        <p:nvSpPr>
          <p:cNvPr id="2" name="TextBox 1">
            <a:extLst>
              <a:ext uri="{FF2B5EF4-FFF2-40B4-BE49-F238E27FC236}">
                <a16:creationId xmlns:a16="http://schemas.microsoft.com/office/drawing/2014/main" id="{0444415B-10BF-4F14-8860-AD352B368431}"/>
              </a:ext>
            </a:extLst>
          </p:cNvPr>
          <p:cNvSpPr txBox="1"/>
          <p:nvPr/>
        </p:nvSpPr>
        <p:spPr>
          <a:xfrm>
            <a:off x="588263" y="4229962"/>
            <a:ext cx="9609719"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solidFill>
                  <a:schemeClr val="bg1"/>
                </a:solidFill>
              </a:rPr>
              <a:t>Keeps all presentation material </a:t>
            </a:r>
          </a:p>
          <a:p>
            <a:pPr marL="342900" indent="-342900" algn="l">
              <a:buFont typeface="Arial" panose="020B0604020202020204" pitchFamily="34" charset="0"/>
              <a:buChar char="•"/>
            </a:pPr>
            <a:r>
              <a:rPr lang="en-US" sz="2000">
                <a:solidFill>
                  <a:schemeClr val="bg1"/>
                </a:solidFill>
              </a:rPr>
              <a:t>Adds design session breakout</a:t>
            </a:r>
          </a:p>
          <a:p>
            <a:pPr marL="342900" indent="-342900" algn="l">
              <a:buFont typeface="Arial" panose="020B0604020202020204" pitchFamily="34" charset="0"/>
              <a:buChar char="•"/>
            </a:pPr>
            <a:r>
              <a:rPr lang="en-US" sz="2000">
                <a:solidFill>
                  <a:schemeClr val="bg1"/>
                </a:solidFill>
              </a:rPr>
              <a:t>Extends lab time</a:t>
            </a:r>
          </a:p>
        </p:txBody>
      </p:sp>
    </p:spTree>
    <p:extLst>
      <p:ext uri="{BB962C8B-B14F-4D97-AF65-F5344CB8AC3E}">
        <p14:creationId xmlns:p14="http://schemas.microsoft.com/office/powerpoint/2010/main" val="833352921"/>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Modern Data Warehous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11.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5_Blue.potx" id="{CA0B5F3A-AF62-4C66-BFA6-344D4FF6C139}" vid="{9D3F049C-5F0D-41CA-8220-6D6A07C6D745}"/>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rk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6.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7.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9.xml><?xml version="1.0" encoding="utf-8"?>
<a:theme xmlns:a="http://schemas.openxmlformats.org/drawingml/2006/main" name="1_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2C24EA83F79E4B94778BF6D9DC659F" ma:contentTypeVersion="7" ma:contentTypeDescription="Create a new document." ma:contentTypeScope="" ma:versionID="5a92ae2bac49f27b45587777f6156d69">
  <xsd:schema xmlns:xsd="http://www.w3.org/2001/XMLSchema" xmlns:xs="http://www.w3.org/2001/XMLSchema" xmlns:p="http://schemas.microsoft.com/office/2006/metadata/properties" xmlns:ns2="35ef2c54-932d-44ea-a465-78fe7f7cc040" targetNamespace="http://schemas.microsoft.com/office/2006/metadata/properties" ma:root="true" ma:fieldsID="15225146dc537c919b4da3bfef6ba537" ns2:_="">
    <xsd:import namespace="35ef2c54-932d-44ea-a465-78fe7f7cc04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ef2c54-932d-44ea-a465-78fe7f7cc0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35ef2c54-932d-44ea-a465-78fe7f7cc040"/>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BD9C9BF-F656-408A-AF63-51003DA41161}">
  <ds:schemaRefs>
    <ds:schemaRef ds:uri="35ef2c54-932d-44ea-a465-78fe7f7cc04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Blue_accent_white_background_Microsoft_template</Template>
  <TotalTime>1604</TotalTime>
  <Words>1875</Words>
  <Application>Microsoft Office PowerPoint</Application>
  <PresentationFormat>Widescreen</PresentationFormat>
  <Paragraphs>225</Paragraphs>
  <Slides>23</Slides>
  <Notes>22</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23</vt:i4>
      </vt:variant>
    </vt:vector>
  </HeadingPairs>
  <TitlesOfParts>
    <vt:vector size="42" baseType="lpstr">
      <vt:lpstr>-apple-system</vt:lpstr>
      <vt:lpstr>Arial</vt:lpstr>
      <vt:lpstr>Consolas</vt:lpstr>
      <vt:lpstr>Segoe UI</vt:lpstr>
      <vt:lpstr>Segoe UI Light</vt:lpstr>
      <vt:lpstr>Segoe UI Semibold</vt:lpstr>
      <vt:lpstr>Segoe UI Semilight</vt:lpstr>
      <vt:lpstr>Wingdings</vt:lpstr>
      <vt:lpstr>White Template</vt:lpstr>
      <vt:lpstr>Dark template</vt:lpstr>
      <vt:lpstr>Microsoft 365 PPT Template - 2018</vt:lpstr>
      <vt:lpstr>2_WHITE TEMPLATE</vt:lpstr>
      <vt:lpstr>Black Template</vt:lpstr>
      <vt:lpstr>1_White Template</vt:lpstr>
      <vt:lpstr>Azure PPT Template - 2018</vt:lpstr>
      <vt:lpstr>3_White Template</vt:lpstr>
      <vt:lpstr>1_Azure PPT Template - 2018</vt:lpstr>
      <vt:lpstr>Modern Data Warehouse</vt:lpstr>
      <vt:lpstr>SOFT BLACK TEMPLATE</vt:lpstr>
      <vt:lpstr>Analytics Immersion Workshop</vt:lpstr>
      <vt:lpstr>Agenda</vt:lpstr>
      <vt:lpstr>Resources</vt:lpstr>
      <vt:lpstr>About TTT Events</vt:lpstr>
      <vt:lpstr>What is a TTT (Train the Trainer)</vt:lpstr>
      <vt:lpstr>Content Overview</vt:lpstr>
      <vt:lpstr>Original Schedule</vt:lpstr>
      <vt:lpstr>Modified Schedule</vt:lpstr>
      <vt:lpstr>Full Day Schedule</vt:lpstr>
      <vt:lpstr>Multi-day Schedule</vt:lpstr>
      <vt:lpstr>Azure Synapse Analytics</vt:lpstr>
      <vt:lpstr>Hands-on Options</vt:lpstr>
      <vt:lpstr>Analytics in a Day Content HOL</vt:lpstr>
      <vt:lpstr>Microsoft OpenHack</vt:lpstr>
      <vt:lpstr>What The Hack: This Old Data Warehouse</vt:lpstr>
      <vt:lpstr>Architectural Breakout</vt:lpstr>
      <vt:lpstr>Architectural Whiteboarding</vt:lpstr>
      <vt:lpstr>Architectural Whiteboarding</vt:lpstr>
      <vt:lpstr>Architectural Whiteboarding</vt:lpstr>
      <vt:lpstr>Architectural Whiteboarding</vt:lpstr>
      <vt:lpstr>Architectural Whiteboarding</vt:lpstr>
      <vt:lpstr>Q&amp;A</vt:lpstr>
      <vt:lpstr>Before you go</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Jana Butler</dc:creator>
  <cp:keywords/>
  <dc:description/>
  <cp:lastModifiedBy>Brian Hitney</cp:lastModifiedBy>
  <cp:revision>19</cp:revision>
  <dcterms:created xsi:type="dcterms:W3CDTF">2020-07-28T00:54:42Z</dcterms:created>
  <dcterms:modified xsi:type="dcterms:W3CDTF">2020-10-20T15:37:28Z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0x010100102C24EA83F79E4B94778BF6D9DC659F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